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78" r:id="rId2"/>
    <p:sldMasterId id="2147483780" r:id="rId3"/>
    <p:sldMasterId id="2147483782" r:id="rId4"/>
    <p:sldMasterId id="2147483784" r:id="rId5"/>
    <p:sldMasterId id="2147483751" r:id="rId6"/>
  </p:sldMasterIdLst>
  <p:notesMasterIdLst>
    <p:notesMasterId r:id="rId32"/>
  </p:notesMasterIdLst>
  <p:handoutMasterIdLst>
    <p:handoutMasterId r:id="rId33"/>
  </p:handoutMasterIdLst>
  <p:sldIdLst>
    <p:sldId id="271" r:id="rId7"/>
    <p:sldId id="268" r:id="rId8"/>
    <p:sldId id="266" r:id="rId9"/>
    <p:sldId id="288" r:id="rId10"/>
    <p:sldId id="280" r:id="rId11"/>
    <p:sldId id="287" r:id="rId12"/>
    <p:sldId id="284" r:id="rId13"/>
    <p:sldId id="289" r:id="rId14"/>
    <p:sldId id="282" r:id="rId15"/>
    <p:sldId id="290" r:id="rId16"/>
    <p:sldId id="281" r:id="rId17"/>
    <p:sldId id="267" r:id="rId18"/>
    <p:sldId id="291" r:id="rId19"/>
    <p:sldId id="292" r:id="rId20"/>
    <p:sldId id="278" r:id="rId21"/>
    <p:sldId id="274" r:id="rId22"/>
    <p:sldId id="285" r:id="rId23"/>
    <p:sldId id="273" r:id="rId24"/>
    <p:sldId id="261" r:id="rId25"/>
    <p:sldId id="277" r:id="rId26"/>
    <p:sldId id="276" r:id="rId27"/>
    <p:sldId id="279" r:id="rId28"/>
    <p:sldId id="269" r:id="rId29"/>
    <p:sldId id="283" r:id="rId30"/>
    <p:sldId id="262"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B70F20"/>
    <a:srgbClr val="BF152F"/>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7011" autoAdjust="0"/>
  </p:normalViewPr>
  <p:slideViewPr>
    <p:cSldViewPr snapToGrid="0" snapToObjects="1">
      <p:cViewPr>
        <p:scale>
          <a:sx n="84" d="100"/>
          <a:sy n="84" d="100"/>
        </p:scale>
        <p:origin x="-966" y="528"/>
      </p:cViewPr>
      <p:guideLst>
        <p:guide orient="horz" pos="1142"/>
        <p:guide pos="2875"/>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12.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A5B6E0F-1DB3-5A43-B8F9-5E1E696749DF}" type="datetimeFigureOut">
              <a:t>3/25/2020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9C1F9FE-B8FF-F345-B45D-636AC2B598BD}" type="slidenum">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61BC211-ACBD-CB48-B939-364088D2CD6D}" type="datetimeFigureOut">
              <a:t>3/25/2020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904D311-73F7-5D42-B843-E8305C73070F}" type="slidenum">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why hands-on activities and interactive education are so important!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2</a:t>
            </a:fld>
            <a:endParaRPr lang="en-US"/>
          </a:p>
        </p:txBody>
      </p:sp>
    </p:spTree>
    <p:extLst>
      <p:ext uri="{BB962C8B-B14F-4D97-AF65-F5344CB8AC3E}">
        <p14:creationId xmlns:p14="http://schemas.microsoft.com/office/powerpoint/2010/main" val="4011087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curriculum standards</a:t>
            </a:r>
            <a:r>
              <a:rPr lang="en-US" baseline="0" dirty="0" smtClean="0"/>
              <a:t> for science: Grade 3: introduction to soils, Grade 4: introduction to erosion, Grade 6: more in depth soil studies, Grade 8: weathering, erosion, deposition, topography and land forms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3</a:t>
            </a:fld>
            <a:endParaRPr lang="en-US"/>
          </a:p>
        </p:txBody>
      </p:sp>
    </p:spTree>
    <p:extLst>
      <p:ext uri="{BB962C8B-B14F-4D97-AF65-F5344CB8AC3E}">
        <p14:creationId xmlns:p14="http://schemas.microsoft.com/office/powerpoint/2010/main" val="373376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is</a:t>
            </a:r>
            <a:r>
              <a:rPr lang="en-US" baseline="0" dirty="0" smtClean="0"/>
              <a:t> the top covering of our earth where our plants grow, soil is where it is not supposed to be and usually causing a problem there (erosion, dirt on the carpet, etc.)</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4</a:t>
            </a:fld>
            <a:endParaRPr lang="en-US"/>
          </a:p>
        </p:txBody>
      </p:sp>
    </p:spTree>
    <p:extLst>
      <p:ext uri="{BB962C8B-B14F-4D97-AF65-F5344CB8AC3E}">
        <p14:creationId xmlns:p14="http://schemas.microsoft.com/office/powerpoint/2010/main" val="396369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is made of ground up (weathered) rocks, organic material</a:t>
            </a:r>
            <a:r>
              <a:rPr lang="en-US" baseline="0" dirty="0" smtClean="0"/>
              <a:t> (dead plant material, compost, etc.), water and air</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5</a:t>
            </a:fld>
            <a:endParaRPr lang="en-US"/>
          </a:p>
        </p:txBody>
      </p:sp>
    </p:spTree>
    <p:extLst>
      <p:ext uri="{BB962C8B-B14F-4D97-AF65-F5344CB8AC3E}">
        <p14:creationId xmlns:p14="http://schemas.microsoft.com/office/powerpoint/2010/main" val="339298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Soils vary in color from</a:t>
            </a:r>
            <a:r>
              <a:rPr lang="en-US" baseline="0" dirty="0" smtClean="0"/>
              <a:t> due to their parent rocks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6</a:t>
            </a:fld>
            <a:endParaRPr lang="en-US"/>
          </a:p>
        </p:txBody>
      </p:sp>
    </p:spTree>
    <p:extLst>
      <p:ext uri="{BB962C8B-B14F-4D97-AF65-F5344CB8AC3E}">
        <p14:creationId xmlns:p14="http://schemas.microsoft.com/office/powerpoint/2010/main" val="2847068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 silt and clay are</a:t>
            </a:r>
            <a:r>
              <a:rPr lang="en-US" baseline="0" dirty="0" smtClean="0"/>
              <a:t> our 3 basic soil types. They each have a different texture or feel and as a result are useful for different things. This texture is due to the size of the grains. Sand is the largest particle size: imagine standing far enough apart that you cannot touch others with your arms out straight. This causes large gaps that water could flow through easily. Sand grains are large and round, so do not pack together well. Silt is a bit smaller – imagine standing with your hands on your hips – elbow to elbow. Water can flow through silt pretty well. Clay particles are flat and stack really well together. In the activity that is standing shoulder to shoulder. Water has a very hard time flowing through clay.</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7</a:t>
            </a:fld>
            <a:endParaRPr lang="en-US"/>
          </a:p>
        </p:txBody>
      </p:sp>
    </p:spTree>
    <p:extLst>
      <p:ext uri="{BB962C8B-B14F-4D97-AF65-F5344CB8AC3E}">
        <p14:creationId xmlns:p14="http://schemas.microsoft.com/office/powerpoint/2010/main" val="2478463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 stands for organic matter, humus, dead plant material adding</a:t>
            </a:r>
            <a:r>
              <a:rPr lang="en-US" baseline="0" dirty="0" smtClean="0"/>
              <a:t> nutrients to the soil. </a:t>
            </a:r>
            <a:r>
              <a:rPr lang="en-US" dirty="0" smtClean="0"/>
              <a:t>The top soil is this whole first layer – darker due to the organic</a:t>
            </a:r>
            <a:r>
              <a:rPr lang="en-US" baseline="0" dirty="0" smtClean="0"/>
              <a:t> material and best for plants to grow in (Horizon A) The subsoil is lighter in color because it does not have the organic material. (Horizon B) The parent material is the layer where some soil is being formed from the rocks that break off from the bedrock on the bottom. This can happen from movement within the earth, freezing and thawing, etc. (Horizon C) Bedrock is the rock layer that is the support system for the soil. (Horizon R – for rock)</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8</a:t>
            </a:fld>
            <a:endParaRPr lang="en-US"/>
          </a:p>
        </p:txBody>
      </p:sp>
    </p:spTree>
    <p:extLst>
      <p:ext uri="{BB962C8B-B14F-4D97-AF65-F5344CB8AC3E}">
        <p14:creationId xmlns:p14="http://schemas.microsoft.com/office/powerpoint/2010/main" val="184030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experiment</a:t>
            </a:r>
            <a:r>
              <a:rPr lang="en-US" baseline="0" dirty="0" smtClean="0"/>
              <a:t> demonstrates the power of water on bare soil and the protective covering mulch and grass produce. This is a visual representation of erosion. Students are encouraged to make predictions before the experiment and conclusions following. </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11</a:t>
            </a:fld>
            <a:endParaRPr lang="en-US"/>
          </a:p>
        </p:txBody>
      </p:sp>
    </p:spTree>
    <p:extLst>
      <p:ext uri="{BB962C8B-B14F-4D97-AF65-F5344CB8AC3E}">
        <p14:creationId xmlns:p14="http://schemas.microsoft.com/office/powerpoint/2010/main" val="159049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04D311-73F7-5D42-B843-E8305C73070F}" type="slidenum">
              <a:rPr lang="en-US" smtClean="0"/>
              <a:t>24</a:t>
            </a:fld>
            <a:endParaRPr lang="en-US"/>
          </a:p>
        </p:txBody>
      </p:sp>
    </p:spTree>
    <p:extLst>
      <p:ext uri="{BB962C8B-B14F-4D97-AF65-F5344CB8AC3E}">
        <p14:creationId xmlns:p14="http://schemas.microsoft.com/office/powerpoint/2010/main" val="106697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smtClean="0"/>
              <a:t>Full slide picture</a:t>
            </a:r>
            <a:endParaRPr lang="en-US" dirty="0"/>
          </a:p>
        </p:txBody>
      </p:sp>
      <p:sp>
        <p:nvSpPr>
          <p:cNvPr id="12" name="Content Placeholder 2"/>
          <p:cNvSpPr>
            <a:spLocks noGrp="1"/>
          </p:cNvSpPr>
          <p:nvPr>
            <p:ph idx="14"/>
          </p:nvPr>
        </p:nvSpPr>
        <p:spPr>
          <a:xfrm>
            <a:off x="4868540" y="1436104"/>
            <a:ext cx="3998889" cy="1695866"/>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Fifth level</a:t>
            </a:r>
            <a:endParaRPr lang="en-US" dirty="0"/>
          </a:p>
        </p:txBody>
      </p:sp>
    </p:spTree>
    <p:extLst>
      <p:ext uri="{BB962C8B-B14F-4D97-AF65-F5344CB8AC3E}">
        <p14:creationId xmlns:p14="http://schemas.microsoft.com/office/powerpoint/2010/main" val="320174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smtClean="0"/>
              <a:t>½ slide picture</a:t>
            </a:r>
            <a:endParaRPr lang="en-US" dirty="0"/>
          </a:p>
        </p:txBody>
      </p:sp>
      <p:sp>
        <p:nvSpPr>
          <p:cNvPr id="8" name="Content Placeholder 2"/>
          <p:cNvSpPr>
            <a:spLocks noGrp="1"/>
          </p:cNvSpPr>
          <p:nvPr>
            <p:ph idx="14"/>
          </p:nvPr>
        </p:nvSpPr>
        <p:spPr>
          <a:xfrm>
            <a:off x="4137592" y="1830387"/>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3"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Tree>
    <p:extLst>
      <p:ext uri="{BB962C8B-B14F-4D97-AF65-F5344CB8AC3E}">
        <p14:creationId xmlns:p14="http://schemas.microsoft.com/office/powerpoint/2010/main" val="16736812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6" name="Content Placeholder 2"/>
          <p:cNvSpPr>
            <a:spLocks noGrp="1"/>
          </p:cNvSpPr>
          <p:nvPr>
            <p:ph idx="14"/>
          </p:nvPr>
        </p:nvSpPr>
        <p:spPr>
          <a:xfrm>
            <a:off x="1400403" y="1830387"/>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smtClean="0"/>
          </a:p>
          <a:p>
            <a:pPr lvl="0"/>
            <a:endParaRPr lang="en-US" dirty="0" smtClean="0"/>
          </a:p>
          <a:p>
            <a:pPr lvl="0"/>
            <a:endParaRPr lang="en-US" dirty="0" smtClean="0"/>
          </a:p>
          <a:p>
            <a:pPr lvl="0"/>
            <a:endParaRPr lang="en-US" dirty="0" smtClean="0"/>
          </a:p>
          <a:p>
            <a:pPr lvl="0"/>
            <a:r>
              <a:rPr lang="en-US" dirty="0" smtClean="0"/>
              <a:t>chart/graph/table</a:t>
            </a:r>
            <a:endParaRPr lang="en-US" dirty="0"/>
          </a:p>
        </p:txBody>
      </p:sp>
    </p:spTree>
    <p:extLst>
      <p:ext uri="{BB962C8B-B14F-4D97-AF65-F5344CB8AC3E}">
        <p14:creationId xmlns:p14="http://schemas.microsoft.com/office/powerpoint/2010/main" val="383328258"/>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427333"/>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213032"/>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43745"/>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12035"/>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746930" y="1830387"/>
            <a:ext cx="8229600" cy="4525963"/>
          </a:xfrm>
          <a:prstGeom prst="rect">
            <a:avLst/>
          </a:prstGeom>
          <a:ln>
            <a:no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4"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Tree>
    <p:extLst>
      <p:ext uri="{BB962C8B-B14F-4D97-AF65-F5344CB8AC3E}">
        <p14:creationId xmlns:p14="http://schemas.microsoft.com/office/powerpoint/2010/main" val="379316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651757" y="1734522"/>
            <a:ext cx="7194020" cy="4417350"/>
          </a:xfrm>
          <a:prstGeom prst="rect">
            <a:avLst/>
          </a:prstGeom>
          <a:ln>
            <a:no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 BIG PHRASE</a:t>
            </a:r>
            <a:br>
              <a:rPr lang="en-US" dirty="0" smtClean="0"/>
            </a:br>
            <a:r>
              <a:rPr lang="en-US" dirty="0" smtClean="0"/>
              <a:t>SLIDE</a:t>
            </a:r>
            <a:endParaRPr lang="en-US" dirty="0"/>
          </a:p>
        </p:txBody>
      </p:sp>
    </p:spTree>
    <p:extLst>
      <p:ext uri="{BB962C8B-B14F-4D97-AF65-F5344CB8AC3E}">
        <p14:creationId xmlns:p14="http://schemas.microsoft.com/office/powerpoint/2010/main" val="110680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7"/>
            <a:ext cx="9144000" cy="5947833"/>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idx="16" hasCustomPrompt="1"/>
          </p:nvPr>
        </p:nvSpPr>
        <p:spPr>
          <a:xfrm>
            <a:off x="651757" y="1734522"/>
            <a:ext cx="7194020" cy="4417350"/>
          </a:xfrm>
          <a:prstGeom prst="rect">
            <a:avLst/>
          </a:prstGeom>
          <a:ln>
            <a:noFill/>
          </a:ln>
          <a:effectLst/>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a:t>
            </a:r>
          </a:p>
          <a:p>
            <a:pPr lvl="0"/>
            <a:r>
              <a:rPr lang="en-US" dirty="0" smtClean="0"/>
              <a:t>BIG PHRASE</a:t>
            </a:r>
            <a:br>
              <a:rPr lang="en-US" dirty="0" smtClean="0"/>
            </a:br>
            <a:r>
              <a:rPr lang="en-US" dirty="0" smtClean="0"/>
              <a:t>SLIDE</a:t>
            </a:r>
            <a:endParaRPr lang="en-US" dirty="0"/>
          </a:p>
        </p:txBody>
      </p:sp>
    </p:spTree>
    <p:extLst>
      <p:ext uri="{BB962C8B-B14F-4D97-AF65-F5344CB8AC3E}">
        <p14:creationId xmlns:p14="http://schemas.microsoft.com/office/powerpoint/2010/main" val="147195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3" name="Content Placeholder 2"/>
          <p:cNvSpPr>
            <a:spLocks noGrp="1"/>
          </p:cNvSpPr>
          <p:nvPr>
            <p:ph idx="17" hasCustomPrompt="1"/>
          </p:nvPr>
        </p:nvSpPr>
        <p:spPr>
          <a:xfrm>
            <a:off x="4881010" y="5372665"/>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smtClean="0">
                <a:solidFill>
                  <a:schemeClr val="tx1">
                    <a:lumMod val="75000"/>
                    <a:lumOff val="25000"/>
                  </a:schemeClr>
                </a:solidFill>
                <a:cs typeface="Arial"/>
              </a:rPr>
              <a:t>– </a:t>
            </a:r>
            <a:r>
              <a:rPr lang="en-US" sz="2400" dirty="0" err="1" smtClean="0">
                <a:solidFill>
                  <a:schemeClr val="tx1">
                    <a:lumMod val="75000"/>
                    <a:lumOff val="25000"/>
                  </a:schemeClr>
                </a:solidFill>
                <a:cs typeface="Arial"/>
              </a:rPr>
              <a:t>Firstandlast</a:t>
            </a:r>
            <a:r>
              <a:rPr lang="en-US" sz="2400" dirty="0" smtClean="0">
                <a:solidFill>
                  <a:schemeClr val="tx1">
                    <a:lumMod val="75000"/>
                    <a:lumOff val="25000"/>
                  </a:schemeClr>
                </a:solidFill>
                <a:cs typeface="Arial"/>
              </a:rPr>
              <a:t> Name</a:t>
            </a:r>
          </a:p>
          <a:p>
            <a:pPr algn="r">
              <a:lnSpc>
                <a:spcPct val="110000"/>
              </a:lnSpc>
            </a:pPr>
            <a:r>
              <a:rPr lang="en-US" sz="1800" dirty="0" smtClean="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6500" b="0" smtClean="0">
                <a:solidFill>
                  <a:srgbClr val="BB0000"/>
                </a:solidFill>
                <a:latin typeface="+mj-lt"/>
                <a:cs typeface="Arial"/>
              </a:defRPr>
            </a:lvl1pPr>
          </a:lstStyle>
          <a:p>
            <a:pPr lvl="0"/>
            <a:r>
              <a:rPr lang="en-US" dirty="0" smtClean="0"/>
              <a:t>“Notable quote goes here. Yes, right here.”</a:t>
            </a:r>
            <a:endParaRPr lang="en-US" dirty="0"/>
          </a:p>
        </p:txBody>
      </p:sp>
    </p:spTree>
    <p:extLst>
      <p:ext uri="{BB962C8B-B14F-4D97-AF65-F5344CB8AC3E}">
        <p14:creationId xmlns:p14="http://schemas.microsoft.com/office/powerpoint/2010/main" val="162792242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854365"/>
            <a:ext cx="9144000" cy="468745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rgbClr val="B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smtClean="0"/>
              <a:t>OHIO STATE UNIVERSITY EXTENSION</a:t>
            </a:r>
            <a:endParaRPr lang="en-US" sz="1300" dirty="0"/>
          </a:p>
        </p:txBody>
      </p:sp>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smtClean="0"/>
              <a:t>OHIO STATE UNIVERSITY EXTENSION</a:t>
            </a:r>
            <a:endParaRPr lang="en-US" sz="1300"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668" y="5982670"/>
            <a:ext cx="3071088" cy="618703"/>
          </a:xfrm>
          <a:prstGeom prst="rect">
            <a:avLst/>
          </a:prstGeom>
        </p:spPr>
      </p:pic>
    </p:spTree>
    <p:extLst>
      <p:ext uri="{BB962C8B-B14F-4D97-AF65-F5344CB8AC3E}">
        <p14:creationId xmlns:p14="http://schemas.microsoft.com/office/powerpoint/2010/main" val="2109139671"/>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B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chemeClr val="bg1"/>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smtClean="0">
                <a:solidFill>
                  <a:srgbClr val="BB0000"/>
                </a:solidFill>
              </a:rPr>
              <a:t>OHIO STATE UNIVERSITY EXTENSION</a:t>
            </a:r>
            <a:endParaRPr lang="en-US" sz="1300" dirty="0">
              <a:solidFill>
                <a:srgbClr val="BB0000"/>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668" y="5982670"/>
            <a:ext cx="3071088" cy="618703"/>
          </a:xfrm>
          <a:prstGeom prst="rect">
            <a:avLst/>
          </a:prstGeom>
        </p:spPr>
      </p:pic>
    </p:spTree>
    <p:extLst>
      <p:ext uri="{BB962C8B-B14F-4D97-AF65-F5344CB8AC3E}">
        <p14:creationId xmlns:p14="http://schemas.microsoft.com/office/powerpoint/2010/main" val="398623938"/>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smtClean="0"/>
              <a:t>OHIO STATE UNIVERSITY EXTENSION</a:t>
            </a:r>
            <a:endParaRPr lang="en-US" sz="1300"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668" y="5982670"/>
            <a:ext cx="3071088" cy="618703"/>
          </a:xfrm>
          <a:prstGeom prst="rect">
            <a:avLst/>
          </a:prstGeom>
        </p:spPr>
      </p:pic>
    </p:spTree>
    <p:extLst>
      <p:ext uri="{BB962C8B-B14F-4D97-AF65-F5344CB8AC3E}">
        <p14:creationId xmlns:p14="http://schemas.microsoft.com/office/powerpoint/2010/main" val="3775199131"/>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smtClean="0"/>
              <a:t>OHIO STATE UNIVERSITY EXTENSION</a:t>
            </a:r>
            <a:endParaRPr lang="en-US" sz="1300" dirty="0"/>
          </a:p>
        </p:txBody>
      </p:sp>
    </p:spTree>
    <p:extLst>
      <p:ext uri="{BB962C8B-B14F-4D97-AF65-F5344CB8AC3E}">
        <p14:creationId xmlns:p14="http://schemas.microsoft.com/office/powerpoint/2010/main" val="92749170"/>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8518368" y="6351239"/>
            <a:ext cx="435436" cy="338554"/>
          </a:xfrm>
          <a:prstGeom prst="rect">
            <a:avLst/>
          </a:prstGeom>
        </p:spPr>
        <p:txBody>
          <a:bodyPr wrap="none">
            <a:spAutoFit/>
          </a:bodyPr>
          <a:lstStyle/>
          <a:p>
            <a:fld id="{B5C881AA-F0C4-B947-803C-EA0A96934EAC}" type="slidenum">
              <a:rPr lang="en-US" sz="1600" smtClean="0"/>
              <a:pPr/>
              <a:t>‹#›</a:t>
            </a:fld>
            <a:endParaRPr lang="en-US" sz="1600" dirty="0"/>
          </a:p>
        </p:txBody>
      </p:sp>
      <p:sp>
        <p:nvSpPr>
          <p:cNvPr id="10" name="Content Placeholder 1"/>
          <p:cNvSpPr>
            <a:spLocks noGrp="1"/>
          </p:cNvSpPr>
          <p:nvPr/>
        </p:nvSpPr>
        <p:spPr>
          <a:xfrm>
            <a:off x="729051" y="1291100"/>
            <a:ext cx="8229600" cy="4525963"/>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kern="1200" dirty="0"/>
          </a:p>
        </p:txBody>
      </p:sp>
      <p:sp>
        <p:nvSpPr>
          <p:cNvPr id="11" name="Rectangle 10"/>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smtClean="0"/>
              <a:t>OHIO STATE UNIVERSITY EXTENSION</a:t>
            </a:r>
            <a:endParaRPr lang="en-US" sz="1300" dirty="0"/>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utah.agclassroom.org/" TargetMode="External"/><Relationship Id="rId2" Type="http://schemas.openxmlformats.org/officeDocument/2006/relationships/image" Target="../media/image38.JP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hyperlink" Target="https://utah.agclassroom.org/workshops/21eat_dirt.cf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nutrientsforlife.org/product/from-the-ground-up-the-science-of-soil/" TargetMode="Externa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hyperlink" Target="https://nutrientsforlife.org/for-teachers/educator-resources%2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foodlandpeople.org/ordering/gardenwise/" TargetMode="External"/><Relationship Id="rId2" Type="http://schemas.openxmlformats.org/officeDocument/2006/relationships/hyperlink" Target="https://www.foodlandpeople.org/" TargetMode="Externa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www.plt.org/" TargetMode="External"/><Relationship Id="rId7" Type="http://schemas.openxmlformats.org/officeDocument/2006/relationships/image" Target="../media/image49.jpeg"/><Relationship Id="rId2" Type="http://schemas.openxmlformats.org/officeDocument/2006/relationships/hyperlink" Target="https://www.plt.org/network/ohio" TargetMode="Externa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wildlife.ohiodnr.gov/education-and-outdoor-discovery/conservation-education-project-wild" TargetMode="External"/><Relationship Id="rId7" Type="http://schemas.openxmlformats.org/officeDocument/2006/relationships/image" Target="../media/image54.jpg"/><Relationship Id="rId2" Type="http://schemas.openxmlformats.org/officeDocument/2006/relationships/image" Target="../media/image51.jp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www.projectwild.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hyperlink" Target="http://www.projectwet.org/" TargetMode="External"/><Relationship Id="rId4" Type="http://schemas.openxmlformats.org/officeDocument/2006/relationships/hyperlink" Target="http://epa.ohio.gov/oeef/ProjectWET.aspx"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image" Target="../media/image82.jpeg"/><Relationship Id="rId1" Type="http://schemas.openxmlformats.org/officeDocument/2006/relationships/slideLayout" Target="../slideLayouts/slideLayout10.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atressler@franklinswcd.org" TargetMode="External"/><Relationship Id="rId2" Type="http://schemas.openxmlformats.org/officeDocument/2006/relationships/hyperlink" Target="mailto:lpettit@franklinswcd.org" TargetMode="Externa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382227" y="1466244"/>
            <a:ext cx="6400800" cy="137855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smtClean="0"/>
              <a:t>Exploring Soils and </a:t>
            </a:r>
          </a:p>
          <a:p>
            <a:r>
              <a:rPr lang="en-US" sz="3600" dirty="0" smtClean="0"/>
              <a:t>Educating Students</a:t>
            </a:r>
          </a:p>
        </p:txBody>
      </p:sp>
      <p:sp>
        <p:nvSpPr>
          <p:cNvPr id="3" name="Subtitle 2"/>
          <p:cNvSpPr txBox="1">
            <a:spLocks/>
          </p:cNvSpPr>
          <p:nvPr/>
        </p:nvSpPr>
        <p:spPr>
          <a:xfrm>
            <a:off x="1086627" y="4458669"/>
            <a:ext cx="7416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smtClean="0"/>
              <a:t>Ohio Certified Volunteer Naturalist Program</a:t>
            </a:r>
            <a:endParaRPr lang="en-US" sz="2800" dirty="0"/>
          </a:p>
        </p:txBody>
      </p:sp>
      <p:pic>
        <p:nvPicPr>
          <p:cNvPr id="4" name="Picture 3" descr="OSU-FAES-Horiz-RGBH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5982670"/>
            <a:ext cx="3071091" cy="618703"/>
          </a:xfrm>
          <a:prstGeom prst="rect">
            <a:avLst/>
          </a:prstGeom>
        </p:spPr>
      </p:pic>
      <p:sp>
        <p:nvSpPr>
          <p:cNvPr id="6" name="TextBox 5"/>
          <p:cNvSpPr txBox="1"/>
          <p:nvPr/>
        </p:nvSpPr>
        <p:spPr>
          <a:xfrm>
            <a:off x="6862100" y="6213774"/>
            <a:ext cx="2031999" cy="369332"/>
          </a:xfrm>
          <a:prstGeom prst="rect">
            <a:avLst/>
          </a:prstGeom>
          <a:noFill/>
        </p:spPr>
        <p:txBody>
          <a:bodyPr wrap="square" rtlCol="0">
            <a:spAutoFit/>
          </a:bodyPr>
          <a:lstStyle/>
          <a:p>
            <a:r>
              <a:rPr lang="en-US" dirty="0" smtClean="0"/>
              <a:t>Non-OSU Logo</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977" y="5748964"/>
            <a:ext cx="2879077" cy="996161"/>
          </a:xfrm>
          <a:prstGeom prst="rect">
            <a:avLst/>
          </a:prstGeom>
        </p:spPr>
      </p:pic>
      <p:sp>
        <p:nvSpPr>
          <p:cNvPr id="7" name="TextBox 6"/>
          <p:cNvSpPr txBox="1"/>
          <p:nvPr/>
        </p:nvSpPr>
        <p:spPr>
          <a:xfrm>
            <a:off x="2178756" y="3014133"/>
            <a:ext cx="4818370" cy="1200329"/>
          </a:xfrm>
          <a:prstGeom prst="rect">
            <a:avLst/>
          </a:prstGeom>
          <a:noFill/>
        </p:spPr>
        <p:txBody>
          <a:bodyPr wrap="none" rtlCol="0">
            <a:spAutoFit/>
          </a:bodyPr>
          <a:lstStyle/>
          <a:p>
            <a:pPr algn="ctr"/>
            <a:r>
              <a:rPr lang="en-US" dirty="0" smtClean="0">
                <a:solidFill>
                  <a:schemeClr val="bg1">
                    <a:lumMod val="95000"/>
                  </a:schemeClr>
                </a:solidFill>
              </a:rPr>
              <a:t>Presented by:</a:t>
            </a:r>
          </a:p>
          <a:p>
            <a:pPr algn="ctr"/>
            <a:r>
              <a:rPr lang="en-US" dirty="0" smtClean="0">
                <a:solidFill>
                  <a:schemeClr val="bg1">
                    <a:lumMod val="95000"/>
                  </a:schemeClr>
                </a:solidFill>
              </a:rPr>
              <a:t>Linda Pettit and Amy Tressler</a:t>
            </a:r>
          </a:p>
          <a:p>
            <a:pPr algn="ctr"/>
            <a:r>
              <a:rPr lang="en-US" dirty="0" smtClean="0">
                <a:solidFill>
                  <a:schemeClr val="bg1">
                    <a:lumMod val="95000"/>
                  </a:schemeClr>
                </a:solidFill>
              </a:rPr>
              <a:t>Environmental Educators </a:t>
            </a:r>
          </a:p>
          <a:p>
            <a:pPr algn="ctr"/>
            <a:r>
              <a:rPr lang="en-US" dirty="0" smtClean="0">
                <a:solidFill>
                  <a:schemeClr val="bg1">
                    <a:lumMod val="95000"/>
                  </a:schemeClr>
                </a:solidFill>
              </a:rPr>
              <a:t>Franklin Soil and Water Conservation District</a:t>
            </a:r>
            <a:endParaRPr lang="en-US" dirty="0">
              <a:solidFill>
                <a:schemeClr val="bg1">
                  <a:lumMod val="95000"/>
                </a:schemeClr>
              </a:solidFill>
            </a:endParaRPr>
          </a:p>
        </p:txBody>
      </p:sp>
    </p:spTree>
    <p:extLst>
      <p:ext uri="{BB962C8B-B14F-4D97-AF65-F5344CB8AC3E}">
        <p14:creationId xmlns:p14="http://schemas.microsoft.com/office/powerpoint/2010/main" val="426364711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6"/>
          </p:nvPr>
        </p:nvPicPr>
        <p:blipFill>
          <a:blip r:embed="rId2">
            <a:extLst>
              <a:ext uri="{28A0092B-C50C-407E-A947-70E740481C1C}">
                <a14:useLocalDpi xmlns:a14="http://schemas.microsoft.com/office/drawing/2010/main" val="0"/>
              </a:ext>
            </a:extLst>
          </a:blip>
          <a:srcRect/>
          <a:stretch>
            <a:fillRect/>
          </a:stretch>
        </p:blipFill>
        <p:spPr bwMode="auto">
          <a:xfrm>
            <a:off x="652463" y="1915231"/>
            <a:ext cx="7192962" cy="371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629" y="951619"/>
            <a:ext cx="5170487"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385" y="5771620"/>
            <a:ext cx="6645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758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6"/>
          </p:nvPr>
        </p:nvPicPr>
        <p:blipFill>
          <a:blip r:embed="rId3">
            <a:extLst>
              <a:ext uri="{28A0092B-C50C-407E-A947-70E740481C1C}">
                <a14:useLocalDpi xmlns:a14="http://schemas.microsoft.com/office/drawing/2010/main" val="0"/>
              </a:ext>
            </a:extLst>
          </a:blip>
          <a:srcRect/>
          <a:stretch>
            <a:fillRect/>
          </a:stretch>
        </p:blipFill>
        <p:spPr bwMode="auto">
          <a:xfrm>
            <a:off x="1771026" y="1576231"/>
            <a:ext cx="5531556" cy="492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64537" y="929900"/>
            <a:ext cx="5238045" cy="646331"/>
          </a:xfrm>
          <a:prstGeom prst="rect">
            <a:avLst/>
          </a:prstGeom>
          <a:noFill/>
        </p:spPr>
        <p:txBody>
          <a:bodyPr wrap="square" rtlCol="0">
            <a:spAutoFit/>
          </a:bodyPr>
          <a:lstStyle/>
          <a:p>
            <a:r>
              <a:rPr lang="en-US" sz="3600" dirty="0" smtClean="0">
                <a:latin typeface="+mj-lt"/>
              </a:rPr>
              <a:t>Exploring Soil Erosion</a:t>
            </a:r>
            <a:endParaRPr lang="en-US" sz="3600" dirty="0">
              <a:latin typeface="+mj-l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281" y="4095536"/>
            <a:ext cx="1914078" cy="246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453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903" y="1095022"/>
            <a:ext cx="7082201" cy="529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763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2096940" y="1830388"/>
            <a:ext cx="553114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36" y="963260"/>
            <a:ext cx="7778750"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036" y="3387725"/>
            <a:ext cx="2011363"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493" y="5128859"/>
            <a:ext cx="1401763"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70" y="3795359"/>
            <a:ext cx="11096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55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6"/>
          </p:nvPr>
        </p:nvSpPr>
        <p:spPr>
          <a:xfrm>
            <a:off x="169334" y="1057188"/>
            <a:ext cx="8827910" cy="1144145"/>
          </a:xfrm>
        </p:spPr>
        <p:txBody>
          <a:bodyPr/>
          <a:lstStyle/>
          <a:p>
            <a:pPr algn="ctr">
              <a:lnSpc>
                <a:spcPct val="100000"/>
              </a:lnSpc>
            </a:pPr>
            <a:r>
              <a:rPr lang="en-US" sz="3000" dirty="0" smtClean="0">
                <a:latin typeface="+mj-lt"/>
              </a:rPr>
              <a:t>Loan Kits available from </a:t>
            </a:r>
          </a:p>
          <a:p>
            <a:pPr algn="ctr">
              <a:lnSpc>
                <a:spcPct val="100000"/>
              </a:lnSpc>
            </a:pPr>
            <a:r>
              <a:rPr lang="en-US" sz="3000" dirty="0" smtClean="0">
                <a:latin typeface="+mj-lt"/>
              </a:rPr>
              <a:t>Franklin Soil and Water Conservation District</a:t>
            </a:r>
          </a:p>
        </p:txBody>
      </p:sp>
      <p:graphicFrame>
        <p:nvGraphicFramePr>
          <p:cNvPr id="5" name="Table 4"/>
          <p:cNvGraphicFramePr>
            <a:graphicFrameLocks noGrp="1"/>
          </p:cNvGraphicFramePr>
          <p:nvPr>
            <p:extLst>
              <p:ext uri="{D42A27DB-BD31-4B8C-83A1-F6EECF244321}">
                <p14:modId xmlns:p14="http://schemas.microsoft.com/office/powerpoint/2010/main" val="1133021433"/>
              </p:ext>
            </p:extLst>
          </p:nvPr>
        </p:nvGraphicFramePr>
        <p:xfrm>
          <a:off x="1495439" y="2085622"/>
          <a:ext cx="6153121" cy="4525962"/>
        </p:xfrm>
        <a:graphic>
          <a:graphicData uri="http://schemas.openxmlformats.org/drawingml/2006/table">
            <a:tbl>
              <a:tblPr firstRow="1" firstCol="1" bandRow="1" bandCol="1"/>
              <a:tblGrid>
                <a:gridCol w="1658667"/>
                <a:gridCol w="2782281"/>
                <a:gridCol w="1712173"/>
              </a:tblGrid>
              <a:tr h="245530">
                <a:tc>
                  <a:txBody>
                    <a:bodyPr/>
                    <a:lstStyle/>
                    <a:p>
                      <a:pPr marL="0" marR="0" algn="ctr">
                        <a:spcBef>
                          <a:spcPts val="0"/>
                        </a:spcBef>
                        <a:spcAft>
                          <a:spcPts val="0"/>
                        </a:spcAft>
                      </a:pPr>
                      <a:r>
                        <a:rPr lang="en-US" sz="1100" b="1">
                          <a:solidFill>
                            <a:srgbClr val="FFFFFF"/>
                          </a:solidFill>
                          <a:effectLst/>
                          <a:latin typeface="Times New Roman"/>
                          <a:ea typeface="Times New Roman"/>
                        </a:rPr>
                        <a:t>Soil</a:t>
                      </a:r>
                      <a:endParaRPr lang="en-US" sz="11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marR="0" algn="ctr">
                        <a:spcBef>
                          <a:spcPts val="0"/>
                        </a:spcBef>
                        <a:spcAft>
                          <a:spcPts val="0"/>
                        </a:spcAft>
                      </a:pPr>
                      <a:r>
                        <a:rPr lang="en-US" sz="1100" b="1">
                          <a:solidFill>
                            <a:srgbClr val="FFFFFF"/>
                          </a:solidFill>
                          <a:effectLst/>
                          <a:latin typeface="Times New Roman"/>
                          <a:ea typeface="Times New Roman"/>
                        </a:rPr>
                        <a:t>Model or Kit Description</a:t>
                      </a:r>
                      <a:endParaRPr lang="en-US" sz="11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marR="0" algn="ctr">
                        <a:spcBef>
                          <a:spcPts val="0"/>
                        </a:spcBef>
                        <a:spcAft>
                          <a:spcPts val="0"/>
                        </a:spcAft>
                      </a:pPr>
                      <a:r>
                        <a:rPr lang="en-US" sz="1100" b="1">
                          <a:solidFill>
                            <a:srgbClr val="FFFFFF"/>
                          </a:solidFill>
                          <a:effectLst/>
                          <a:latin typeface="Times New Roman"/>
                          <a:ea typeface="Times New Roman"/>
                        </a:rPr>
                        <a:t>Correlation to Standards </a:t>
                      </a:r>
                      <a:endParaRPr lang="en-US" sz="11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r>
              <a:tr h="1369738">
                <a:tc>
                  <a:txBody>
                    <a:bodyPr/>
                    <a:lstStyle/>
                    <a:p>
                      <a:pPr marL="0" marR="0">
                        <a:spcBef>
                          <a:spcPts val="0"/>
                        </a:spcBef>
                        <a:spcAft>
                          <a:spcPts val="0"/>
                        </a:spcAft>
                      </a:pPr>
                      <a:r>
                        <a:rPr lang="en-US" sz="1100" b="1">
                          <a:effectLst/>
                          <a:latin typeface="Times New Roman"/>
                          <a:ea typeface="Times New Roman"/>
                        </a:rPr>
                        <a:t>Soil Profile Panel</a:t>
                      </a:r>
                      <a:endParaRPr lang="en-US" sz="11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Times New Roman"/>
                          <a:ea typeface="Times New Roman"/>
                        </a:rPr>
                        <a:t>This hanging felt board tells the story of soil below the surface including different soil types, soil layers, plant roots, and animals that live underground.  The kit includes felt parent material, arrow heads, plant roots and “critters” for the students to add to this underground view. Plant growth and plant parts can also be explored with this model.</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000" u="sng">
                          <a:effectLst/>
                          <a:latin typeface="Times New Roman"/>
                          <a:ea typeface="Times New Roman"/>
                        </a:rPr>
                        <a:t>Earth and Space Sciences:  </a:t>
                      </a:r>
                      <a:r>
                        <a:rPr lang="en-US" sz="1000">
                          <a:effectLst/>
                          <a:latin typeface="Times New Roman"/>
                          <a:ea typeface="Times New Roman"/>
                        </a:rPr>
                        <a:t>preK, 3, 4, 6, 8</a:t>
                      </a:r>
                    </a:p>
                    <a:p>
                      <a:pPr marL="0" marR="0">
                        <a:lnSpc>
                          <a:spcPct val="110000"/>
                        </a:lnSpc>
                        <a:spcBef>
                          <a:spcPts val="0"/>
                        </a:spcBef>
                        <a:spcAft>
                          <a:spcPts val="275"/>
                        </a:spcAft>
                      </a:pPr>
                      <a:r>
                        <a:rPr lang="en-US" sz="1000" u="none" strike="noStrike">
                          <a:effectLst/>
                          <a:latin typeface="Times New Roman"/>
                          <a:ea typeface="Times New Roman"/>
                        </a:rPr>
                        <a:t> </a:t>
                      </a:r>
                      <a:endParaRPr lang="en-US" sz="1000">
                        <a:effectLst/>
                        <a:latin typeface="Times New Roman"/>
                        <a:ea typeface="Times New Roman"/>
                      </a:endParaRPr>
                    </a:p>
                    <a:p>
                      <a:pPr marL="0" marR="0">
                        <a:lnSpc>
                          <a:spcPct val="110000"/>
                        </a:lnSpc>
                        <a:spcBef>
                          <a:spcPts val="0"/>
                        </a:spcBef>
                        <a:spcAft>
                          <a:spcPts val="0"/>
                        </a:spcAft>
                      </a:pPr>
                      <a:r>
                        <a:rPr lang="en-US" sz="1000" u="sng">
                          <a:effectLst/>
                          <a:latin typeface="Times New Roman"/>
                          <a:ea typeface="Times New Roman"/>
                        </a:rPr>
                        <a:t>Life Sciences:</a:t>
                      </a:r>
                      <a:r>
                        <a:rPr lang="en-US" sz="1000">
                          <a:effectLst/>
                          <a:latin typeface="Times New Roman"/>
                          <a:ea typeface="Times New Roman"/>
                        </a:rPr>
                        <a:t> </a:t>
                      </a:r>
                    </a:p>
                    <a:p>
                      <a:pPr marL="0" marR="0">
                        <a:lnSpc>
                          <a:spcPct val="110000"/>
                        </a:lnSpc>
                        <a:spcBef>
                          <a:spcPts val="0"/>
                        </a:spcBef>
                        <a:spcAft>
                          <a:spcPts val="0"/>
                        </a:spcAft>
                      </a:pPr>
                      <a:r>
                        <a:rPr lang="en-US" sz="1100">
                          <a:effectLst/>
                          <a:latin typeface="Times New Roman"/>
                          <a:ea typeface="Times New Roman"/>
                        </a:rPr>
                        <a:t>1, 2, 4, 5</a:t>
                      </a:r>
                      <a:endParaRPr lang="en-US" sz="1000">
                        <a:effectLst/>
                        <a:latin typeface="Times New Roman"/>
                        <a:ea typeface="Times New Roman"/>
                      </a:endParaRPr>
                    </a:p>
                    <a:p>
                      <a:pPr marL="0" marR="0">
                        <a:lnSpc>
                          <a:spcPct val="110000"/>
                        </a:lnSpc>
                        <a:spcBef>
                          <a:spcPts val="0"/>
                        </a:spcBef>
                        <a:spcAft>
                          <a:spcPts val="275"/>
                        </a:spcAft>
                      </a:pPr>
                      <a:r>
                        <a:rPr lang="en-US" sz="1100">
                          <a:effectLst/>
                          <a:latin typeface="Times New Roman"/>
                          <a:ea typeface="Times New Roman"/>
                        </a:rPr>
                        <a:t> </a:t>
                      </a:r>
                      <a:endParaRPr lang="en-US" sz="10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0956">
                <a:tc>
                  <a:txBody>
                    <a:bodyPr/>
                    <a:lstStyle/>
                    <a:p>
                      <a:pPr marL="0" marR="0">
                        <a:spcBef>
                          <a:spcPts val="0"/>
                        </a:spcBef>
                        <a:spcAft>
                          <a:spcPts val="0"/>
                        </a:spcAft>
                      </a:pPr>
                      <a:r>
                        <a:rPr lang="en-US" sz="1100" b="1">
                          <a:effectLst/>
                          <a:latin typeface="Times New Roman"/>
                          <a:ea typeface="Times New Roman"/>
                        </a:rPr>
                        <a:t>Soil Erosion Simulator</a:t>
                      </a:r>
                      <a:endParaRPr lang="en-US" sz="11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Times New Roman"/>
                          <a:ea typeface="Times New Roman"/>
                        </a:rPr>
                        <a:t>The concept of erosion is demonstrated with the soil erosion simulator. Students can predict and compare the effects of rain falling on bare soil, mulched soil and grass. Students can also test different theories involving soil erosion, water quality, landscape alterations and the differences between permeable and impermeable surfaces with this model.</a:t>
                      </a:r>
                    </a:p>
                    <a:p>
                      <a:pPr marL="0" marR="0">
                        <a:spcBef>
                          <a:spcPts val="0"/>
                        </a:spcBef>
                        <a:spcAft>
                          <a:spcPts val="0"/>
                        </a:spcAft>
                      </a:pPr>
                      <a:r>
                        <a:rPr lang="en-US" sz="1100">
                          <a:effectLst/>
                          <a:latin typeface="Times New Roman"/>
                          <a:ea typeface="Times New Roman"/>
                        </a:rPr>
                        <a:t> </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000" u="sng">
                          <a:effectLst/>
                          <a:latin typeface="Times New Roman"/>
                          <a:ea typeface="Times New Roman"/>
                        </a:rPr>
                        <a:t>Earth and Space Sciences: </a:t>
                      </a:r>
                      <a:endParaRPr lang="en-US" sz="1000">
                        <a:effectLst/>
                        <a:latin typeface="Times New Roman"/>
                        <a:ea typeface="Times New Roman"/>
                      </a:endParaRPr>
                    </a:p>
                    <a:p>
                      <a:pPr marL="0" marR="0">
                        <a:lnSpc>
                          <a:spcPct val="110000"/>
                        </a:lnSpc>
                        <a:spcBef>
                          <a:spcPts val="0"/>
                        </a:spcBef>
                        <a:spcAft>
                          <a:spcPts val="0"/>
                        </a:spcAft>
                      </a:pPr>
                      <a:r>
                        <a:rPr lang="en-US" sz="1000">
                          <a:effectLst/>
                          <a:latin typeface="Times New Roman"/>
                          <a:ea typeface="Times New Roman"/>
                        </a:rPr>
                        <a:t>3, 4, 8 </a:t>
                      </a:r>
                    </a:p>
                    <a:p>
                      <a:pPr marL="0" marR="0">
                        <a:lnSpc>
                          <a:spcPct val="110000"/>
                        </a:lnSpc>
                        <a:spcBef>
                          <a:spcPts val="0"/>
                        </a:spcBef>
                        <a:spcAft>
                          <a:spcPts val="275"/>
                        </a:spcAft>
                      </a:pPr>
                      <a:r>
                        <a:rPr lang="en-US" sz="1000">
                          <a:effectLst/>
                          <a:latin typeface="Times New Roman"/>
                          <a:ea typeface="Times New Roman"/>
                        </a:rPr>
                        <a:t> </a:t>
                      </a:r>
                    </a:p>
                    <a:p>
                      <a:pPr marL="0" marR="0">
                        <a:lnSpc>
                          <a:spcPct val="110000"/>
                        </a:lnSpc>
                        <a:spcBef>
                          <a:spcPts val="0"/>
                        </a:spcBef>
                        <a:spcAft>
                          <a:spcPts val="0"/>
                        </a:spcAft>
                      </a:pPr>
                      <a:r>
                        <a:rPr lang="en-US" sz="1000" u="sng">
                          <a:effectLst/>
                          <a:latin typeface="Times New Roman"/>
                          <a:ea typeface="Times New Roman"/>
                        </a:rPr>
                        <a:t>Life Sciences:</a:t>
                      </a:r>
                      <a:r>
                        <a:rPr lang="en-US" sz="1000">
                          <a:effectLst/>
                          <a:latin typeface="Times New Roman"/>
                          <a:ea typeface="Times New Roman"/>
                        </a:rPr>
                        <a:t>  </a:t>
                      </a:r>
                    </a:p>
                    <a:p>
                      <a:pPr marL="0" marR="0">
                        <a:lnSpc>
                          <a:spcPct val="110000"/>
                        </a:lnSpc>
                        <a:spcBef>
                          <a:spcPts val="0"/>
                        </a:spcBef>
                        <a:spcAft>
                          <a:spcPts val="0"/>
                        </a:spcAft>
                      </a:pPr>
                      <a:r>
                        <a:rPr lang="en-US" sz="1000">
                          <a:effectLst/>
                          <a:latin typeface="Times New Roman"/>
                          <a:ea typeface="Times New Roman"/>
                        </a:rPr>
                        <a:t>3, 4</a:t>
                      </a:r>
                    </a:p>
                    <a:p>
                      <a:pPr marL="0" marR="0">
                        <a:lnSpc>
                          <a:spcPct val="110000"/>
                        </a:lnSpc>
                        <a:spcBef>
                          <a:spcPts val="0"/>
                        </a:spcBef>
                        <a:spcAft>
                          <a:spcPts val="275"/>
                        </a:spcAft>
                      </a:pPr>
                      <a:r>
                        <a:rPr lang="en-US" sz="1000">
                          <a:effectLst/>
                          <a:latin typeface="Times New Roman"/>
                          <a:ea typeface="Times New Roman"/>
                        </a:rPr>
                        <a:t> </a:t>
                      </a:r>
                    </a:p>
                    <a:p>
                      <a:pPr marL="0" marR="0">
                        <a:lnSpc>
                          <a:spcPct val="110000"/>
                        </a:lnSpc>
                        <a:spcBef>
                          <a:spcPts val="0"/>
                        </a:spcBef>
                        <a:spcAft>
                          <a:spcPts val="0"/>
                        </a:spcAft>
                      </a:pPr>
                      <a:r>
                        <a:rPr lang="en-US" sz="1000" u="sng">
                          <a:effectLst/>
                          <a:latin typeface="Times New Roman"/>
                          <a:ea typeface="Times New Roman"/>
                        </a:rPr>
                        <a:t>H.S. Environmental Science</a:t>
                      </a:r>
                      <a:endParaRPr lang="en-US" sz="10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9738">
                <a:tc>
                  <a:txBody>
                    <a:bodyPr/>
                    <a:lstStyle/>
                    <a:p>
                      <a:pPr marL="0" marR="0">
                        <a:spcBef>
                          <a:spcPts val="0"/>
                        </a:spcBef>
                        <a:spcAft>
                          <a:spcPts val="0"/>
                        </a:spcAft>
                      </a:pPr>
                      <a:r>
                        <a:rPr lang="en-US" sz="1100" b="1">
                          <a:effectLst/>
                          <a:latin typeface="Times New Roman"/>
                          <a:ea typeface="Times New Roman"/>
                        </a:rPr>
                        <a:t>Rocks and Soil Loan Kit</a:t>
                      </a:r>
                      <a:endParaRPr lang="en-US" sz="1100">
                        <a:effectLst/>
                        <a:latin typeface="Times New Roman"/>
                        <a:ea typeface="Times New Roman"/>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Times New Roman"/>
                          <a:ea typeface="Times New Roman"/>
                        </a:rPr>
                        <a:t>This kit includes background information, hands-on activities, children’s literature, rock, fossil and soil samples and reference materials to help meet the Earth and Space Sciences learning standards covering the properties, types and importance of rocks, minerals, fossils and soil.</a:t>
                      </a:r>
                    </a:p>
                    <a:p>
                      <a:pPr marL="0" marR="0">
                        <a:spcBef>
                          <a:spcPts val="0"/>
                        </a:spcBef>
                        <a:spcAft>
                          <a:spcPts val="0"/>
                        </a:spcAft>
                      </a:pPr>
                      <a:r>
                        <a:rPr lang="en-US" sz="1100">
                          <a:effectLst/>
                          <a:latin typeface="Times New Roman"/>
                          <a:ea typeface="Times New Roman"/>
                        </a:rPr>
                        <a:t> </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000" u="sng" dirty="0">
                          <a:effectLst/>
                          <a:latin typeface="Times New Roman"/>
                          <a:ea typeface="Times New Roman"/>
                        </a:rPr>
                        <a:t>Earth and Space Sciences:</a:t>
                      </a:r>
                      <a:endParaRPr lang="en-US" sz="1000" dirty="0">
                        <a:effectLst/>
                        <a:latin typeface="Times New Roman"/>
                        <a:ea typeface="Times New Roman"/>
                      </a:endParaRPr>
                    </a:p>
                    <a:p>
                      <a:pPr marL="0" marR="0">
                        <a:lnSpc>
                          <a:spcPct val="110000"/>
                        </a:lnSpc>
                        <a:spcBef>
                          <a:spcPts val="0"/>
                        </a:spcBef>
                        <a:spcAft>
                          <a:spcPts val="0"/>
                        </a:spcAft>
                      </a:pPr>
                      <a:r>
                        <a:rPr lang="en-US" sz="1000" dirty="0" err="1">
                          <a:effectLst/>
                          <a:latin typeface="Times New Roman"/>
                          <a:ea typeface="Times New Roman"/>
                        </a:rPr>
                        <a:t>preK</a:t>
                      </a:r>
                      <a:r>
                        <a:rPr lang="en-US" sz="1000" dirty="0">
                          <a:effectLst/>
                          <a:latin typeface="Times New Roman"/>
                          <a:ea typeface="Times New Roman"/>
                        </a:rPr>
                        <a:t>, 3, 4, 6</a:t>
                      </a:r>
                    </a:p>
                    <a:p>
                      <a:pPr marL="0" marR="0">
                        <a:lnSpc>
                          <a:spcPct val="110000"/>
                        </a:lnSpc>
                        <a:spcBef>
                          <a:spcPts val="0"/>
                        </a:spcBef>
                        <a:spcAft>
                          <a:spcPts val="275"/>
                        </a:spcAft>
                      </a:pPr>
                      <a:r>
                        <a:rPr lang="en-US" sz="1000" dirty="0">
                          <a:effectLst/>
                          <a:latin typeface="Times New Roman"/>
                          <a:ea typeface="Times New Roman"/>
                        </a:rPr>
                        <a:t> </a:t>
                      </a:r>
                    </a:p>
                    <a:p>
                      <a:pPr marL="0" marR="0">
                        <a:lnSpc>
                          <a:spcPct val="110000"/>
                        </a:lnSpc>
                        <a:spcBef>
                          <a:spcPts val="0"/>
                        </a:spcBef>
                        <a:spcAft>
                          <a:spcPts val="275"/>
                        </a:spcAft>
                      </a:pPr>
                      <a:r>
                        <a:rPr lang="en-US" sz="1000" u="sng" dirty="0">
                          <a:effectLst/>
                          <a:latin typeface="Times New Roman"/>
                          <a:ea typeface="Times New Roman"/>
                        </a:rPr>
                        <a:t>Life Sciences:</a:t>
                      </a:r>
                      <a:r>
                        <a:rPr lang="en-US" sz="1000" dirty="0">
                          <a:effectLst/>
                          <a:latin typeface="Times New Roman"/>
                          <a:ea typeface="Times New Roman"/>
                        </a:rPr>
                        <a:t> 4</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274" name="Picture 10" descr="DSC034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544939"/>
            <a:ext cx="15684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simul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2" y="3955345"/>
            <a:ext cx="8731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P8160016"/>
          <p:cNvPicPr>
            <a:picLocks noChangeAspect="1" noChangeArrowheads="1"/>
          </p:cNvPicPr>
          <p:nvPr/>
        </p:nvPicPr>
        <p:blipFill>
          <a:blip r:embed="rId4">
            <a:extLst>
              <a:ext uri="{28A0092B-C50C-407E-A947-70E740481C1C}">
                <a14:useLocalDpi xmlns:a14="http://schemas.microsoft.com/office/drawing/2010/main" val="0"/>
              </a:ext>
            </a:extLst>
          </a:blip>
          <a:srcRect l="9999"/>
          <a:stretch>
            <a:fillRect/>
          </a:stretch>
        </p:blipFill>
        <p:spPr bwMode="auto">
          <a:xfrm>
            <a:off x="-3190875" y="7258050"/>
            <a:ext cx="765175" cy="685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271" name="Picture 7" descr="P1125728"/>
          <p:cNvPicPr>
            <a:picLocks noChangeAspect="1" noChangeArrowheads="1"/>
          </p:cNvPicPr>
          <p:nvPr/>
        </p:nvPicPr>
        <p:blipFill>
          <a:blip r:embed="rId5">
            <a:extLst>
              <a:ext uri="{28A0092B-C50C-407E-A947-70E740481C1C}">
                <a14:useLocalDpi xmlns:a14="http://schemas.microsoft.com/office/drawing/2010/main" val="0"/>
              </a:ext>
            </a:extLst>
          </a:blip>
          <a:srcRect t="8188" b="4855"/>
          <a:stretch>
            <a:fillRect/>
          </a:stretch>
        </p:blipFill>
        <p:spPr bwMode="auto">
          <a:xfrm>
            <a:off x="1661584" y="5573360"/>
            <a:ext cx="1257300" cy="82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5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2256" y="915522"/>
            <a:ext cx="7653866" cy="584775"/>
          </a:xfrm>
          <a:prstGeom prst="rect">
            <a:avLst/>
          </a:prstGeom>
          <a:noFill/>
        </p:spPr>
        <p:txBody>
          <a:bodyPr wrap="square" rtlCol="0">
            <a:spAutoFit/>
          </a:bodyPr>
          <a:lstStyle/>
          <a:p>
            <a:r>
              <a:rPr lang="en-US" sz="3200" dirty="0" smtClean="0">
                <a:solidFill>
                  <a:srgbClr val="FF0000"/>
                </a:solidFill>
              </a:rPr>
              <a:t>Exploring Activities Related to Soils</a:t>
            </a:r>
            <a:endParaRPr lang="en-US" sz="3200" dirty="0">
              <a:solidFill>
                <a:srgbClr val="FF0000"/>
              </a:solidFill>
            </a:endParaRPr>
          </a:p>
        </p:txBody>
      </p:sp>
      <p:sp>
        <p:nvSpPr>
          <p:cNvPr id="5" name="TextBox 4"/>
          <p:cNvSpPr txBox="1"/>
          <p:nvPr/>
        </p:nvSpPr>
        <p:spPr>
          <a:xfrm>
            <a:off x="5374923" y="5254551"/>
            <a:ext cx="3172178" cy="923330"/>
          </a:xfrm>
          <a:prstGeom prst="rect">
            <a:avLst/>
          </a:prstGeom>
          <a:noFill/>
          <a:ln>
            <a:solidFill>
              <a:srgbClr val="7030A0"/>
            </a:solidFill>
          </a:ln>
        </p:spPr>
        <p:txBody>
          <a:bodyPr wrap="square" rtlCol="0">
            <a:spAutoFit/>
          </a:bodyPr>
          <a:lstStyle/>
          <a:p>
            <a:r>
              <a:rPr lang="en-US" u="sng" dirty="0" smtClean="0"/>
              <a:t>Project WILD – </a:t>
            </a:r>
          </a:p>
          <a:p>
            <a:r>
              <a:rPr lang="en-US" u="sng" dirty="0" smtClean="0"/>
              <a:t>Growing Up Wild</a:t>
            </a:r>
          </a:p>
          <a:p>
            <a:r>
              <a:rPr lang="en-US" dirty="0"/>
              <a:t>	</a:t>
            </a:r>
            <a:r>
              <a:rPr lang="en-US" dirty="0" smtClean="0"/>
              <a:t>Wiggling Worms</a:t>
            </a:r>
          </a:p>
        </p:txBody>
      </p:sp>
      <p:sp>
        <p:nvSpPr>
          <p:cNvPr id="6" name="TextBox 5"/>
          <p:cNvSpPr txBox="1"/>
          <p:nvPr/>
        </p:nvSpPr>
        <p:spPr>
          <a:xfrm>
            <a:off x="5374923" y="1602735"/>
            <a:ext cx="3045178" cy="646331"/>
          </a:xfrm>
          <a:prstGeom prst="rect">
            <a:avLst/>
          </a:prstGeom>
          <a:noFill/>
          <a:ln>
            <a:solidFill>
              <a:srgbClr val="00B050"/>
            </a:solidFill>
          </a:ln>
        </p:spPr>
        <p:txBody>
          <a:bodyPr wrap="square" rtlCol="0">
            <a:spAutoFit/>
          </a:bodyPr>
          <a:lstStyle/>
          <a:p>
            <a:r>
              <a:rPr lang="en-US" u="sng" dirty="0" smtClean="0"/>
              <a:t>Project Learning Tree</a:t>
            </a:r>
            <a:endParaRPr lang="en-US" i="1" dirty="0"/>
          </a:p>
          <a:p>
            <a:pPr algn="ctr"/>
            <a:r>
              <a:rPr lang="en-US" dirty="0" smtClean="0"/>
              <a:t>Soil Stories</a:t>
            </a:r>
          </a:p>
        </p:txBody>
      </p:sp>
      <p:sp>
        <p:nvSpPr>
          <p:cNvPr id="7" name="TextBox 6"/>
          <p:cNvSpPr txBox="1"/>
          <p:nvPr/>
        </p:nvSpPr>
        <p:spPr>
          <a:xfrm>
            <a:off x="5374924" y="3042886"/>
            <a:ext cx="3045177" cy="646331"/>
          </a:xfrm>
          <a:prstGeom prst="rect">
            <a:avLst/>
          </a:prstGeom>
          <a:noFill/>
          <a:ln>
            <a:solidFill>
              <a:srgbClr val="0070C0"/>
            </a:solidFill>
          </a:ln>
        </p:spPr>
        <p:txBody>
          <a:bodyPr wrap="square" rtlCol="0">
            <a:spAutoFit/>
          </a:bodyPr>
          <a:lstStyle/>
          <a:p>
            <a:r>
              <a:rPr lang="en-US" u="sng" dirty="0" smtClean="0"/>
              <a:t>Project WET</a:t>
            </a:r>
            <a:endParaRPr lang="en-US" dirty="0" smtClean="0"/>
          </a:p>
          <a:p>
            <a:pPr algn="ctr"/>
            <a:r>
              <a:rPr lang="en-US" dirty="0" smtClean="0"/>
              <a:t>Just Passing Through</a:t>
            </a:r>
          </a:p>
        </p:txBody>
      </p:sp>
      <p:sp>
        <p:nvSpPr>
          <p:cNvPr id="8" name="TextBox 7"/>
          <p:cNvSpPr txBox="1"/>
          <p:nvPr/>
        </p:nvSpPr>
        <p:spPr>
          <a:xfrm>
            <a:off x="972255" y="5563394"/>
            <a:ext cx="3694292" cy="923330"/>
          </a:xfrm>
          <a:prstGeom prst="rect">
            <a:avLst/>
          </a:prstGeom>
          <a:noFill/>
          <a:ln>
            <a:solidFill>
              <a:srgbClr val="FF0000"/>
            </a:solidFill>
          </a:ln>
        </p:spPr>
        <p:txBody>
          <a:bodyPr wrap="square" rtlCol="0">
            <a:spAutoFit/>
          </a:bodyPr>
          <a:lstStyle/>
          <a:p>
            <a:r>
              <a:rPr lang="en-US" u="sng" dirty="0" smtClean="0"/>
              <a:t>Project Food Land and People</a:t>
            </a:r>
            <a:endParaRPr lang="en-US" dirty="0" smtClean="0"/>
          </a:p>
          <a:p>
            <a:pPr algn="ctr"/>
            <a:r>
              <a:rPr lang="en-US" dirty="0"/>
              <a:t>Perc Through the Pores</a:t>
            </a:r>
            <a:endParaRPr lang="en-US" dirty="0" smtClean="0"/>
          </a:p>
          <a:p>
            <a:pPr algn="ctr"/>
            <a:endParaRPr lang="en-US" dirty="0"/>
          </a:p>
        </p:txBody>
      </p:sp>
      <p:sp>
        <p:nvSpPr>
          <p:cNvPr id="2" name="TextBox 1"/>
          <p:cNvSpPr txBox="1"/>
          <p:nvPr/>
        </p:nvSpPr>
        <p:spPr>
          <a:xfrm>
            <a:off x="972256" y="2029805"/>
            <a:ext cx="3949700" cy="1200329"/>
          </a:xfrm>
          <a:prstGeom prst="rect">
            <a:avLst/>
          </a:prstGeom>
          <a:noFill/>
          <a:ln>
            <a:solidFill>
              <a:srgbClr val="FFC000"/>
            </a:solidFill>
          </a:ln>
        </p:spPr>
        <p:txBody>
          <a:bodyPr wrap="square" rtlCol="0">
            <a:spAutoFit/>
          </a:bodyPr>
          <a:lstStyle/>
          <a:p>
            <a:r>
              <a:rPr lang="en-US" u="sng" dirty="0" smtClean="0"/>
              <a:t>Utah Agriculture in the Classroom – </a:t>
            </a:r>
          </a:p>
          <a:p>
            <a:r>
              <a:rPr lang="en-US" u="sng" dirty="0" smtClean="0"/>
              <a:t>Dirt: Secrets in the Soil</a:t>
            </a:r>
            <a:endParaRPr lang="en-US" dirty="0" smtClean="0"/>
          </a:p>
          <a:p>
            <a:pPr algn="ctr"/>
            <a:r>
              <a:rPr lang="en-US" dirty="0" smtClean="0"/>
              <a:t>What’s In Soil</a:t>
            </a:r>
          </a:p>
          <a:p>
            <a:pPr algn="ctr"/>
            <a:r>
              <a:rPr lang="en-US" dirty="0" smtClean="0"/>
              <a:t>Keeping Soil in its Place</a:t>
            </a:r>
            <a:endParaRPr lang="en-US" dirty="0"/>
          </a:p>
        </p:txBody>
      </p:sp>
      <p:sp>
        <p:nvSpPr>
          <p:cNvPr id="9" name="TextBox 8"/>
          <p:cNvSpPr txBox="1"/>
          <p:nvPr/>
        </p:nvSpPr>
        <p:spPr>
          <a:xfrm>
            <a:off x="972255" y="3918689"/>
            <a:ext cx="4548011" cy="923330"/>
          </a:xfrm>
          <a:prstGeom prst="rect">
            <a:avLst/>
          </a:prstGeom>
          <a:noFill/>
          <a:ln>
            <a:solidFill>
              <a:srgbClr val="996633"/>
            </a:solidFill>
          </a:ln>
        </p:spPr>
        <p:txBody>
          <a:bodyPr wrap="square" rtlCol="0">
            <a:spAutoFit/>
          </a:bodyPr>
          <a:lstStyle/>
          <a:p>
            <a:r>
              <a:rPr lang="en-US" u="sng" dirty="0" smtClean="0"/>
              <a:t>Nutrients for Life – </a:t>
            </a:r>
          </a:p>
          <a:p>
            <a:r>
              <a:rPr lang="en-US" u="sng" dirty="0" smtClean="0"/>
              <a:t>From </a:t>
            </a:r>
            <a:r>
              <a:rPr lang="en-US" u="sng" dirty="0"/>
              <a:t>the Ground Up: The Science of </a:t>
            </a:r>
            <a:r>
              <a:rPr lang="en-US" u="sng" dirty="0" smtClean="0"/>
              <a:t>Soil</a:t>
            </a:r>
          </a:p>
          <a:p>
            <a:pPr algn="ctr"/>
            <a:r>
              <a:rPr lang="en-US" dirty="0" smtClean="0"/>
              <a:t>Properties of Soil</a:t>
            </a:r>
            <a:endParaRPr lang="en-US" dirty="0"/>
          </a:p>
        </p:txBody>
      </p:sp>
    </p:spTree>
    <p:extLst>
      <p:ext uri="{BB962C8B-B14F-4D97-AF65-F5344CB8AC3E}">
        <p14:creationId xmlns:p14="http://schemas.microsoft.com/office/powerpoint/2010/main" val="2363391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9632" t="14617" r="11447" b="-156"/>
          <a:stretch/>
        </p:blipFill>
        <p:spPr>
          <a:xfrm>
            <a:off x="0" y="856202"/>
            <a:ext cx="3522133" cy="2806668"/>
          </a:xfrm>
        </p:spPr>
      </p:pic>
      <p:sp>
        <p:nvSpPr>
          <p:cNvPr id="3" name="Content Placeholder 2"/>
          <p:cNvSpPr>
            <a:spLocks noGrp="1"/>
          </p:cNvSpPr>
          <p:nvPr>
            <p:ph idx="14"/>
          </p:nvPr>
        </p:nvSpPr>
        <p:spPr>
          <a:xfrm>
            <a:off x="4137592" y="1274917"/>
            <a:ext cx="4701503" cy="4775905"/>
          </a:xfrm>
        </p:spPr>
        <p:txBody>
          <a:bodyPr/>
          <a:lstStyle/>
          <a:p>
            <a:pPr>
              <a:lnSpc>
                <a:spcPct val="100000"/>
              </a:lnSpc>
            </a:pPr>
            <a:endParaRPr lang="en-US" sz="1200" dirty="0">
              <a:solidFill>
                <a:schemeClr val="tx1"/>
              </a:solidFill>
            </a:endParaRPr>
          </a:p>
          <a:p>
            <a:pPr marL="285750" indent="-285750">
              <a:lnSpc>
                <a:spcPct val="100000"/>
              </a:lnSpc>
              <a:buFont typeface="Arial" panose="020B0604020202020204" pitchFamily="34" charset="0"/>
              <a:buChar char="•"/>
            </a:pPr>
            <a:r>
              <a:rPr lang="en-US" sz="2000" dirty="0">
                <a:solidFill>
                  <a:schemeClr val="tx1"/>
                </a:solidFill>
              </a:rPr>
              <a:t>A</a:t>
            </a:r>
            <a:r>
              <a:rPr lang="en-US" sz="2000" dirty="0" smtClean="0">
                <a:solidFill>
                  <a:schemeClr val="tx1"/>
                </a:solidFill>
              </a:rPr>
              <a:t>ctivities and You Tube videos exploring the texture, porosity and importance of soil, as well as the causes and problems of erosion.</a:t>
            </a:r>
          </a:p>
          <a:p>
            <a:pPr marL="285750" indent="-285750">
              <a:lnSpc>
                <a:spcPct val="100000"/>
              </a:lnSpc>
              <a:buFont typeface="Arial" panose="020B0604020202020204" pitchFamily="34" charset="0"/>
              <a:buChar char="•"/>
            </a:pPr>
            <a:endParaRPr lang="en-US" sz="1600" dirty="0">
              <a:solidFill>
                <a:schemeClr val="tx1"/>
              </a:solidFill>
            </a:endParaRPr>
          </a:p>
          <a:p>
            <a:pPr marL="285750" indent="-285750">
              <a:lnSpc>
                <a:spcPct val="100000"/>
              </a:lnSpc>
              <a:buFont typeface="Arial" panose="020B0604020202020204" pitchFamily="34" charset="0"/>
              <a:buChar char="•"/>
            </a:pPr>
            <a:r>
              <a:rPr lang="en-US" sz="2000" dirty="0">
                <a:solidFill>
                  <a:schemeClr val="tx1"/>
                </a:solidFill>
              </a:rPr>
              <a:t>An interactive project in cooperation with Utah State University Extension and the Utah Foundation for Agriculture in the Classroom</a:t>
            </a:r>
            <a:r>
              <a:rPr lang="en-US" sz="2000" dirty="0" smtClean="0">
                <a:solidFill>
                  <a:schemeClr val="tx1"/>
                </a:solidFill>
              </a:rPr>
              <a:t>.</a:t>
            </a:r>
          </a:p>
          <a:p>
            <a:pPr marL="285750" indent="-285750">
              <a:lnSpc>
                <a:spcPct val="100000"/>
              </a:lnSpc>
              <a:buFont typeface="Arial" panose="020B0604020202020204" pitchFamily="34" charset="0"/>
              <a:buChar char="•"/>
            </a:pPr>
            <a:endParaRPr lang="en-US" sz="1600" dirty="0" smtClean="0">
              <a:solidFill>
                <a:schemeClr val="tx1"/>
              </a:solidFill>
            </a:endParaRPr>
          </a:p>
          <a:p>
            <a:pPr marL="285750" indent="-285750">
              <a:lnSpc>
                <a:spcPct val="100000"/>
              </a:lnSpc>
              <a:buFont typeface="Arial" panose="020B0604020202020204" pitchFamily="34" charset="0"/>
              <a:buChar char="•"/>
            </a:pPr>
            <a:r>
              <a:rPr lang="en-US" sz="2000" dirty="0" smtClean="0">
                <a:solidFill>
                  <a:schemeClr val="tx1"/>
                </a:solidFill>
                <a:hlinkClick r:id="rId3"/>
              </a:rPr>
              <a:t>https</a:t>
            </a:r>
            <a:r>
              <a:rPr lang="en-US" sz="2000" dirty="0">
                <a:solidFill>
                  <a:schemeClr val="tx1"/>
                </a:solidFill>
                <a:hlinkClick r:id="rId3"/>
              </a:rPr>
              <a:t>://</a:t>
            </a:r>
            <a:r>
              <a:rPr lang="en-US" sz="2000" dirty="0" smtClean="0">
                <a:solidFill>
                  <a:schemeClr val="tx1"/>
                </a:solidFill>
                <a:hlinkClick r:id="rId3"/>
              </a:rPr>
              <a:t>utah.agclassroom.org</a:t>
            </a:r>
            <a:r>
              <a:rPr lang="en-US" sz="2000" dirty="0" smtClean="0">
                <a:solidFill>
                  <a:schemeClr val="tx1"/>
                </a:solidFill>
              </a:rPr>
              <a:t> </a:t>
            </a:r>
          </a:p>
          <a:p>
            <a:pPr marL="285750" indent="-285750">
              <a:lnSpc>
                <a:spcPct val="100000"/>
              </a:lnSpc>
              <a:buFont typeface="Arial" panose="020B0604020202020204" pitchFamily="34" charset="0"/>
              <a:buChar char="•"/>
            </a:pPr>
            <a:endParaRPr lang="en-US" sz="1600" dirty="0" smtClean="0">
              <a:solidFill>
                <a:schemeClr val="tx1"/>
              </a:solidFill>
            </a:endParaRPr>
          </a:p>
          <a:p>
            <a:pPr marL="285750" indent="-285750">
              <a:lnSpc>
                <a:spcPct val="100000"/>
              </a:lnSpc>
              <a:buFont typeface="Arial" panose="020B0604020202020204" pitchFamily="34" charset="0"/>
              <a:buChar char="•"/>
            </a:pPr>
            <a:r>
              <a:rPr lang="en-US" sz="2000" dirty="0">
                <a:solidFill>
                  <a:schemeClr val="tx1"/>
                </a:solidFill>
              </a:rPr>
              <a:t>Dirt: Secrets in the </a:t>
            </a:r>
            <a:r>
              <a:rPr lang="en-US" sz="2000" dirty="0" smtClean="0">
                <a:solidFill>
                  <a:schemeClr val="tx1"/>
                </a:solidFill>
              </a:rPr>
              <a:t>Soil  </a:t>
            </a:r>
            <a:r>
              <a:rPr lang="en-US" sz="1800" dirty="0" smtClean="0">
                <a:solidFill>
                  <a:schemeClr val="tx1"/>
                </a:solidFill>
                <a:hlinkClick r:id="rId4"/>
              </a:rPr>
              <a:t>https</a:t>
            </a:r>
            <a:r>
              <a:rPr lang="en-US" sz="1800" dirty="0">
                <a:solidFill>
                  <a:schemeClr val="tx1"/>
                </a:solidFill>
                <a:hlinkClick r:id="rId4"/>
              </a:rPr>
              <a:t>://</a:t>
            </a:r>
            <a:r>
              <a:rPr lang="en-US" sz="1800" dirty="0" smtClean="0">
                <a:solidFill>
                  <a:schemeClr val="tx1"/>
                </a:solidFill>
                <a:hlinkClick r:id="rId4"/>
              </a:rPr>
              <a:t>utah.agclassroom.org/workshops/21eat_dirt.cfm</a:t>
            </a:r>
            <a:r>
              <a:rPr lang="en-US" sz="1800" dirty="0" smtClean="0">
                <a:solidFill>
                  <a:schemeClr val="tx1"/>
                </a:solidFill>
              </a:rPr>
              <a:t> </a:t>
            </a:r>
            <a:endParaRPr lang="en-US" sz="1800" dirty="0">
              <a:solidFill>
                <a:schemeClr val="tx1"/>
              </a:solidFill>
            </a:endParaRPr>
          </a:p>
          <a:p>
            <a:pPr marL="285750" indent="-285750">
              <a:lnSpc>
                <a:spcPct val="100000"/>
              </a:lnSpc>
              <a:buFont typeface="Arial" panose="020B0604020202020204" pitchFamily="34" charset="0"/>
              <a:buChar char="•"/>
            </a:pPr>
            <a:endParaRPr lang="en-US" sz="2000" dirty="0" smtClean="0">
              <a:solidFill>
                <a:schemeClr val="tx1"/>
              </a:solidFill>
            </a:endParaRPr>
          </a:p>
          <a:p>
            <a:endParaRPr lang="en-US" sz="1600" dirty="0">
              <a:solidFill>
                <a:schemeClr val="tx1"/>
              </a:solidFill>
            </a:endParaRPr>
          </a:p>
        </p:txBody>
      </p:sp>
      <p:sp>
        <p:nvSpPr>
          <p:cNvPr id="4" name="Content Placeholder 3"/>
          <p:cNvSpPr>
            <a:spLocks noGrp="1"/>
          </p:cNvSpPr>
          <p:nvPr>
            <p:ph idx="16"/>
          </p:nvPr>
        </p:nvSpPr>
        <p:spPr>
          <a:xfrm>
            <a:off x="3989077" y="856203"/>
            <a:ext cx="4642821" cy="487176"/>
          </a:xfrm>
        </p:spPr>
        <p:txBody>
          <a:bodyPr/>
          <a:lstStyle/>
          <a:p>
            <a:pPr algn="ctr">
              <a:lnSpc>
                <a:spcPct val="100000"/>
              </a:lnSpc>
            </a:pPr>
            <a:r>
              <a:rPr lang="en-US" sz="2400" dirty="0">
                <a:solidFill>
                  <a:srgbClr val="FF0000"/>
                </a:solidFill>
                <a:latin typeface="+mj-lt"/>
              </a:rPr>
              <a:t>Utah Ag in the </a:t>
            </a:r>
            <a:r>
              <a:rPr lang="en-US" sz="2400" dirty="0" smtClean="0">
                <a:solidFill>
                  <a:srgbClr val="FF0000"/>
                </a:solidFill>
                <a:latin typeface="+mj-lt"/>
              </a:rPr>
              <a:t>Classroom</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9259" t="15649" r="16050"/>
          <a:stretch/>
        </p:blipFill>
        <p:spPr>
          <a:xfrm>
            <a:off x="0" y="3753182"/>
            <a:ext cx="3522133" cy="3061700"/>
          </a:xfrm>
          <a:prstGeom prst="rect">
            <a:avLst/>
          </a:prstGeom>
        </p:spPr>
      </p:pic>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1452"/>
          <a:stretch/>
        </p:blipFill>
        <p:spPr bwMode="auto">
          <a:xfrm>
            <a:off x="6129761" y="5682671"/>
            <a:ext cx="2709334" cy="100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424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6"/>
          </p:nvPr>
        </p:nvSpPr>
        <p:spPr>
          <a:xfrm>
            <a:off x="4887346" y="884244"/>
            <a:ext cx="3433307" cy="434098"/>
          </a:xfrm>
        </p:spPr>
        <p:txBody>
          <a:bodyPr/>
          <a:lstStyle/>
          <a:p>
            <a:pPr algn="ctr">
              <a:lnSpc>
                <a:spcPct val="100000"/>
              </a:lnSpc>
            </a:pPr>
            <a:r>
              <a:rPr lang="en-US" sz="2400" dirty="0" smtClean="0">
                <a:solidFill>
                  <a:srgbClr val="FF0000"/>
                </a:solidFill>
              </a:rPr>
              <a:t>Nutrients for Life</a:t>
            </a:r>
          </a:p>
        </p:txBody>
      </p:sp>
      <p:sp>
        <p:nvSpPr>
          <p:cNvPr id="4" name="Rectangle 3"/>
          <p:cNvSpPr/>
          <p:nvPr/>
        </p:nvSpPr>
        <p:spPr>
          <a:xfrm>
            <a:off x="97292" y="3797893"/>
            <a:ext cx="4162036" cy="2893100"/>
          </a:xfrm>
          <a:prstGeom prst="rect">
            <a:avLst/>
          </a:prstGeom>
          <a:ln>
            <a:solidFill>
              <a:srgbClr val="996633"/>
            </a:solidFill>
          </a:ln>
        </p:spPr>
        <p:txBody>
          <a:bodyPr wrap="square">
            <a:spAutoFit/>
          </a:bodyPr>
          <a:lstStyle/>
          <a:p>
            <a:r>
              <a:rPr lang="en-US" dirty="0" smtClean="0">
                <a:hlinkClick r:id="rId2"/>
              </a:rPr>
              <a:t>Ground Up: The Science of Soil</a:t>
            </a:r>
            <a:endParaRPr lang="en-US" dirty="0">
              <a:hlinkClick r:id="rId2"/>
            </a:endParaRPr>
          </a:p>
          <a:p>
            <a:r>
              <a:rPr lang="en-US" sz="1600" dirty="0"/>
              <a:t>These </a:t>
            </a:r>
            <a:r>
              <a:rPr lang="en-US" sz="1600" dirty="0" smtClean="0"/>
              <a:t>6 free </a:t>
            </a:r>
            <a:r>
              <a:rPr lang="en-US" sz="1600" dirty="0"/>
              <a:t>interactive lesson plans, videos, and classroom tools promote a deeper understanding of core science concepts as your students discover the complex world of soil. This hidden ecosystem not only supports food production but nearly every form of life on Earth! </a:t>
            </a:r>
            <a:endParaRPr lang="en-US" sz="1600" dirty="0">
              <a:hlinkClick r:id="rId2"/>
            </a:endParaRPr>
          </a:p>
          <a:p>
            <a:r>
              <a:rPr lang="en-US" dirty="0" smtClean="0">
                <a:hlinkClick r:id="rId2"/>
              </a:rPr>
              <a:t>https</a:t>
            </a:r>
            <a:r>
              <a:rPr lang="en-US" dirty="0">
                <a:hlinkClick r:id="rId2"/>
              </a:rPr>
              <a:t>://nutrientsforlife.org/product/from-the-ground-up-the-science-of-soil</a:t>
            </a:r>
            <a:r>
              <a:rPr lang="en-US" dirty="0" smtClean="0">
                <a:hlinkClick r:id="rId2"/>
              </a:rPr>
              <a:t>/</a:t>
            </a:r>
            <a:r>
              <a:rPr lang="en-US" dirty="0" smtClean="0"/>
              <a:t> </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 y="896762"/>
            <a:ext cx="4231849" cy="290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4"/>
          </p:nvPr>
        </p:nvSpPr>
        <p:spPr>
          <a:xfrm>
            <a:off x="4470399" y="1330860"/>
            <a:ext cx="4673601" cy="5171540"/>
          </a:xfrm>
        </p:spPr>
        <p:txBody>
          <a:bodyPr/>
          <a:lstStyle/>
          <a:p>
            <a:pPr marL="342900" indent="-342900" algn="l">
              <a:lnSpc>
                <a:spcPct val="100000"/>
              </a:lnSpc>
              <a:buFont typeface="Arial" panose="020B0604020202020204" pitchFamily="34" charset="0"/>
              <a:buChar char="•"/>
            </a:pPr>
            <a:r>
              <a:rPr lang="en-US" sz="2000" dirty="0" smtClean="0">
                <a:solidFill>
                  <a:schemeClr val="tx1"/>
                </a:solidFill>
                <a:ea typeface="Times New Roman"/>
              </a:rPr>
              <a:t>Free downloadable lessons, videos, posters </a:t>
            </a:r>
            <a:r>
              <a:rPr lang="en-US" sz="2000" dirty="0">
                <a:solidFill>
                  <a:schemeClr val="tx1"/>
                </a:solidFill>
                <a:ea typeface="Times New Roman"/>
              </a:rPr>
              <a:t>and </a:t>
            </a:r>
            <a:r>
              <a:rPr lang="en-US" sz="2000" dirty="0" smtClean="0">
                <a:solidFill>
                  <a:schemeClr val="tx1"/>
                </a:solidFill>
                <a:ea typeface="Times New Roman"/>
              </a:rPr>
              <a:t>resources about soil and nutrient components needed to feed </a:t>
            </a:r>
            <a:r>
              <a:rPr lang="en-US" sz="2000" dirty="0">
                <a:solidFill>
                  <a:schemeClr val="tx1"/>
                </a:solidFill>
                <a:ea typeface="Times New Roman"/>
              </a:rPr>
              <a:t>a </a:t>
            </a:r>
            <a:r>
              <a:rPr lang="en-US" sz="2000" dirty="0" smtClean="0">
                <a:solidFill>
                  <a:schemeClr val="tx1"/>
                </a:solidFill>
                <a:ea typeface="Times New Roman"/>
              </a:rPr>
              <a:t>growing population</a:t>
            </a:r>
            <a:r>
              <a:rPr lang="en-US" sz="2000" dirty="0">
                <a:solidFill>
                  <a:schemeClr val="tx1"/>
                </a:solidFill>
                <a:latin typeface="+mj-lt"/>
                <a:ea typeface="Times New Roman"/>
              </a:rPr>
              <a:t>.</a:t>
            </a:r>
            <a:r>
              <a:rPr lang="en-US" sz="2000" u="sng" dirty="0">
                <a:solidFill>
                  <a:schemeClr val="tx1"/>
                </a:solidFill>
                <a:latin typeface="+mj-lt"/>
                <a:ea typeface="Times New Roman"/>
              </a:rPr>
              <a:t> </a:t>
            </a:r>
            <a:endParaRPr lang="en-US" sz="2000" u="sng" dirty="0" smtClean="0">
              <a:solidFill>
                <a:schemeClr val="tx1"/>
              </a:solidFill>
              <a:latin typeface="+mj-lt"/>
              <a:ea typeface="Times New Roman"/>
            </a:endParaRPr>
          </a:p>
          <a:p>
            <a:pPr marL="342900" indent="-342900" algn="l">
              <a:lnSpc>
                <a:spcPct val="100000"/>
              </a:lnSpc>
              <a:buFont typeface="Arial" panose="020B0604020202020204" pitchFamily="34" charset="0"/>
              <a:buChar char="•"/>
            </a:pPr>
            <a:endParaRPr lang="en-US" sz="1600" u="sng" dirty="0" smtClean="0">
              <a:solidFill>
                <a:schemeClr val="tx1"/>
              </a:solidFill>
              <a:latin typeface="+mj-lt"/>
              <a:ea typeface="Times New Roman"/>
            </a:endParaRPr>
          </a:p>
          <a:p>
            <a:pPr marL="342900" indent="-342900" algn="l">
              <a:lnSpc>
                <a:spcPct val="100000"/>
              </a:lnSpc>
              <a:buFont typeface="Arial" panose="020B0604020202020204" pitchFamily="34" charset="0"/>
              <a:buChar char="•"/>
            </a:pPr>
            <a:r>
              <a:rPr lang="en-US" sz="2000" dirty="0">
                <a:solidFill>
                  <a:schemeClr val="tx1"/>
                </a:solidFill>
                <a:latin typeface="Open Sans"/>
              </a:rPr>
              <a:t>The Nutrients for Life Foundation is a global organization </a:t>
            </a:r>
            <a:r>
              <a:rPr lang="en-US" sz="2000" dirty="0" smtClean="0">
                <a:solidFill>
                  <a:schemeClr val="tx1"/>
                </a:solidFill>
                <a:latin typeface="Open Sans"/>
              </a:rPr>
              <a:t>that </a:t>
            </a:r>
            <a:r>
              <a:rPr lang="en-US" sz="2000" dirty="0">
                <a:solidFill>
                  <a:schemeClr val="tx1"/>
                </a:solidFill>
                <a:latin typeface="Open Sans"/>
              </a:rPr>
              <a:t>develops and distributes science-based materials to improve plant nutrient literacy, soil health knowledge and promotes fertilizer’s role in sustaining a growing population</a:t>
            </a:r>
            <a:r>
              <a:rPr lang="en-US" sz="2000" dirty="0" smtClean="0">
                <a:solidFill>
                  <a:schemeClr val="tx1"/>
                </a:solidFill>
                <a:latin typeface="Open Sans"/>
              </a:rPr>
              <a:t>.</a:t>
            </a:r>
          </a:p>
          <a:p>
            <a:pPr marL="342900" indent="-342900" algn="l">
              <a:lnSpc>
                <a:spcPct val="100000"/>
              </a:lnSpc>
              <a:buFont typeface="Arial" panose="020B0604020202020204" pitchFamily="34" charset="0"/>
              <a:buChar char="•"/>
            </a:pPr>
            <a:endParaRPr lang="en-US" sz="1600" dirty="0" smtClean="0">
              <a:solidFill>
                <a:schemeClr val="tx1"/>
              </a:solidFill>
              <a:latin typeface="Open Sans"/>
            </a:endParaRPr>
          </a:p>
          <a:p>
            <a:pPr marL="342900" indent="-342900" algn="l">
              <a:lnSpc>
                <a:spcPct val="100000"/>
              </a:lnSpc>
              <a:buFont typeface="Arial" panose="020B0604020202020204" pitchFamily="34" charset="0"/>
              <a:buChar char="•"/>
            </a:pPr>
            <a:r>
              <a:rPr lang="en-US" sz="1800" u="sng" dirty="0" smtClean="0">
                <a:solidFill>
                  <a:schemeClr val="tx1"/>
                </a:solidFill>
                <a:latin typeface="+mj-lt"/>
                <a:ea typeface="Times New Roman"/>
                <a:hlinkClick r:id="rId4"/>
              </a:rPr>
              <a:t>https://nutrientsforlife.org/for-teachers/educator-resources /</a:t>
            </a:r>
            <a:r>
              <a:rPr lang="en-US" sz="1800" u="sng" dirty="0" smtClean="0">
                <a:solidFill>
                  <a:schemeClr val="tx1"/>
                </a:solidFill>
                <a:latin typeface="+mj-lt"/>
                <a:ea typeface="Times New Roman"/>
              </a:rPr>
              <a:t> </a:t>
            </a:r>
          </a:p>
          <a:p>
            <a:pPr marL="342900" indent="-342900" algn="l">
              <a:lnSpc>
                <a:spcPct val="100000"/>
              </a:lnSpc>
              <a:buFont typeface="Arial" panose="020B0604020202020204" pitchFamily="34" charset="0"/>
              <a:buChar char="•"/>
            </a:pPr>
            <a:endParaRPr lang="en-US" sz="1800" u="sng" dirty="0">
              <a:solidFill>
                <a:schemeClr val="tx1"/>
              </a:solidFill>
              <a:latin typeface="+mj-lt"/>
              <a:ea typeface="Times New Roman"/>
            </a:endParaRPr>
          </a:p>
          <a:p>
            <a:pPr marL="342900" indent="-342900" algn="l">
              <a:lnSpc>
                <a:spcPct val="100000"/>
              </a:lnSpc>
              <a:buFont typeface="Arial" panose="020B0604020202020204" pitchFamily="34" charset="0"/>
              <a:buChar char="•"/>
            </a:pPr>
            <a:endParaRPr lang="en-US" sz="1800" u="sng" dirty="0" smtClean="0">
              <a:solidFill>
                <a:schemeClr val="tx1"/>
              </a:solidFill>
              <a:latin typeface="+mj-lt"/>
              <a:ea typeface="Times New Roman"/>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93" y="5900986"/>
            <a:ext cx="3565526" cy="60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32594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a:xfrm>
            <a:off x="4137593" y="1354666"/>
            <a:ext cx="4701503" cy="4967111"/>
          </a:xfrm>
        </p:spPr>
        <p:txBody>
          <a:bodyPr/>
          <a:lstStyle/>
          <a:p>
            <a:pPr marL="342900" indent="-342900">
              <a:lnSpc>
                <a:spcPct val="100000"/>
              </a:lnSpc>
              <a:buFont typeface="Arial" panose="020B0604020202020204" pitchFamily="34" charset="0"/>
              <a:buChar char="•"/>
            </a:pPr>
            <a:r>
              <a:rPr lang="en-US" sz="2000" dirty="0" smtClean="0">
                <a:solidFill>
                  <a:schemeClr val="tx1"/>
                </a:solidFill>
              </a:rPr>
              <a:t>FLP envisions a future in which all people recognize the interdependence of agriculture, the environment and human needs . . .</a:t>
            </a:r>
          </a:p>
          <a:p>
            <a:pPr>
              <a:lnSpc>
                <a:spcPct val="100000"/>
              </a:lnSpc>
            </a:pPr>
            <a:endParaRPr lang="en-US" sz="1200" dirty="0" smtClean="0">
              <a:solidFill>
                <a:schemeClr val="tx1"/>
              </a:solidFill>
            </a:endParaRPr>
          </a:p>
          <a:p>
            <a:pPr marL="342900" indent="-342900">
              <a:lnSpc>
                <a:spcPct val="100000"/>
              </a:lnSpc>
              <a:buFont typeface="Arial" panose="020B0604020202020204" pitchFamily="34" charset="0"/>
              <a:buChar char="•"/>
            </a:pPr>
            <a:r>
              <a:rPr lang="en-US" sz="2000" dirty="0" smtClean="0">
                <a:solidFill>
                  <a:schemeClr val="tx1"/>
                </a:solidFill>
              </a:rPr>
              <a:t>FLP promotes agricultural and environmental awareness, critical thinking and problem solving skills, cooperative attitudes and appreciation for cultural differences.</a:t>
            </a:r>
          </a:p>
          <a:p>
            <a:pPr>
              <a:lnSpc>
                <a:spcPct val="100000"/>
              </a:lnSpc>
            </a:pPr>
            <a:endParaRPr lang="en-US" sz="1200" dirty="0" smtClean="0">
              <a:solidFill>
                <a:schemeClr val="tx1"/>
              </a:solidFill>
            </a:endParaRPr>
          </a:p>
          <a:p>
            <a:pPr marL="342900" indent="-342900">
              <a:lnSpc>
                <a:spcPct val="100000"/>
              </a:lnSpc>
              <a:buFont typeface="Arial" panose="020B0604020202020204" pitchFamily="34" charset="0"/>
              <a:buChar char="•"/>
            </a:pPr>
            <a:r>
              <a:rPr lang="en-US" sz="2000" dirty="0">
                <a:solidFill>
                  <a:schemeClr val="tx1"/>
                </a:solidFill>
                <a:hlinkClick r:id="rId2"/>
              </a:rPr>
              <a:t>https://</a:t>
            </a:r>
            <a:r>
              <a:rPr lang="en-US" sz="2000" dirty="0" smtClean="0">
                <a:solidFill>
                  <a:schemeClr val="tx1"/>
                </a:solidFill>
                <a:hlinkClick r:id="rId2"/>
              </a:rPr>
              <a:t>www.foodlandpeople.org</a:t>
            </a:r>
            <a:endParaRPr lang="en-US" sz="2000" dirty="0">
              <a:solidFill>
                <a:schemeClr val="tx1"/>
              </a:solidFill>
            </a:endParaRPr>
          </a:p>
          <a:p>
            <a:pPr>
              <a:lnSpc>
                <a:spcPct val="100000"/>
              </a:lnSpc>
            </a:pPr>
            <a:endParaRPr lang="en-US" sz="1200" dirty="0" smtClean="0">
              <a:solidFill>
                <a:schemeClr val="tx1"/>
              </a:solidFill>
            </a:endParaRPr>
          </a:p>
          <a:p>
            <a:pPr marL="342900" indent="-342900">
              <a:lnSpc>
                <a:spcPct val="100000"/>
              </a:lnSpc>
              <a:buFont typeface="Arial" panose="020B0604020202020204" pitchFamily="34" charset="0"/>
              <a:buChar char="•"/>
            </a:pPr>
            <a:r>
              <a:rPr lang="en-US" sz="2000" dirty="0" smtClean="0">
                <a:solidFill>
                  <a:schemeClr val="tx1"/>
                </a:solidFill>
              </a:rPr>
              <a:t>Garden Wise: </a:t>
            </a:r>
            <a:r>
              <a:rPr lang="en-US" sz="1800" dirty="0" smtClean="0">
                <a:solidFill>
                  <a:schemeClr val="tx1"/>
                </a:solidFill>
              </a:rPr>
              <a:t>Educating With a Garden </a:t>
            </a:r>
            <a:r>
              <a:rPr lang="en-US" sz="1600" dirty="0" smtClean="0">
                <a:solidFill>
                  <a:schemeClr val="tx1"/>
                </a:solidFill>
                <a:hlinkClick r:id="rId3"/>
              </a:rPr>
              <a:t>www.foodlandpeople.org/ordering/gardenwise/</a:t>
            </a:r>
            <a:r>
              <a:rPr lang="en-US" sz="1600" dirty="0" smtClean="0">
                <a:solidFill>
                  <a:schemeClr val="tx1"/>
                </a:solidFill>
              </a:rPr>
              <a:t> </a:t>
            </a:r>
            <a:endParaRPr lang="en-US" sz="1600" dirty="0">
              <a:solidFill>
                <a:schemeClr val="tx1"/>
              </a:solidFill>
            </a:endParaRPr>
          </a:p>
          <a:p>
            <a:pPr marL="342900" indent="-342900">
              <a:buFont typeface="Arial" panose="020B0604020202020204" pitchFamily="34" charset="0"/>
              <a:buChar char="•"/>
            </a:pPr>
            <a:endParaRPr lang="en-US" sz="2000" dirty="0" smtClean="0">
              <a:solidFill>
                <a:schemeClr val="tx1"/>
              </a:solidFill>
            </a:endParaRPr>
          </a:p>
          <a:p>
            <a:pPr marL="342900" indent="-342900">
              <a:buFont typeface="Arial" panose="020B0604020202020204" pitchFamily="34" charset="0"/>
              <a:buChar char="•"/>
            </a:pPr>
            <a:endParaRPr lang="en-US" sz="2000" dirty="0" smtClean="0">
              <a:solidFill>
                <a:schemeClr val="tx1"/>
              </a:solidFill>
            </a:endParaRPr>
          </a:p>
          <a:p>
            <a:endParaRPr lang="en-US" dirty="0" smtClean="0"/>
          </a:p>
          <a:p>
            <a:endParaRPr lang="en-US" dirty="0"/>
          </a:p>
        </p:txBody>
      </p:sp>
      <p:sp>
        <p:nvSpPr>
          <p:cNvPr id="4" name="Content Placeholder 3"/>
          <p:cNvSpPr>
            <a:spLocks noGrp="1"/>
          </p:cNvSpPr>
          <p:nvPr>
            <p:ph idx="16"/>
          </p:nvPr>
        </p:nvSpPr>
        <p:spPr>
          <a:xfrm>
            <a:off x="4137593" y="1004711"/>
            <a:ext cx="4820618" cy="349956"/>
          </a:xfrm>
        </p:spPr>
        <p:txBody>
          <a:bodyPr/>
          <a:lstStyle/>
          <a:p>
            <a:pPr algn="l"/>
            <a:r>
              <a:rPr lang="en-US" sz="2400" dirty="0">
                <a:solidFill>
                  <a:srgbClr val="FF0000"/>
                </a:solidFill>
              </a:rPr>
              <a:t>Project Food, Land and People</a:t>
            </a:r>
          </a:p>
          <a:p>
            <a:pPr algn="l"/>
            <a:endParaRPr lang="en-US" dirty="0"/>
          </a:p>
        </p:txBody>
      </p:sp>
      <p:pic>
        <p:nvPicPr>
          <p:cNvPr id="3075" name="Picture 3" descr="S:\District Projects &amp; Programs\Education\Pictures\workshop picts\FLP\exploring soi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0069"/>
            <a:ext cx="38608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District Projects &amp; Programs\Education\Pictures\workshop picts\FLP\flower par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7270"/>
            <a:ext cx="38608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383" y="5830702"/>
            <a:ext cx="3788600" cy="79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97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136044" y="923936"/>
            <a:ext cx="4701503" cy="4980635"/>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Project Learning Tree</a:t>
            </a:r>
          </a:p>
          <a:p>
            <a:pPr>
              <a:lnSpc>
                <a:spcPts val="1400"/>
              </a:lnSpc>
            </a:pPr>
            <a:endParaRPr lang="en-US" sz="1200" dirty="0" smtClean="0"/>
          </a:p>
          <a:p>
            <a:pPr lvl="2"/>
            <a:r>
              <a:rPr lang="en-US" sz="1800" dirty="0" smtClean="0">
                <a:solidFill>
                  <a:schemeClr val="tx1"/>
                </a:solidFill>
              </a:rPr>
              <a:t>PLT uses the forest as a “Window on the World” to increase students understanding of our complex environment. It is not just about trees! I’s about the total environment: land, air and water. It is local, national and global in scope.</a:t>
            </a:r>
          </a:p>
          <a:p>
            <a:pPr lvl="2"/>
            <a:endParaRPr lang="en-US" sz="1800" dirty="0">
              <a:solidFill>
                <a:schemeClr val="tx1"/>
              </a:solidFill>
            </a:endParaRPr>
          </a:p>
          <a:p>
            <a:pPr lvl="2"/>
            <a:r>
              <a:rPr lang="en-US" sz="1800" dirty="0" smtClean="0">
                <a:solidFill>
                  <a:schemeClr val="tx1"/>
                </a:solidFill>
              </a:rPr>
              <a:t>PLT is activity based and can be applied to both formal and non-formal settings.</a:t>
            </a:r>
          </a:p>
          <a:p>
            <a:pPr lvl="2" indent="0">
              <a:buNone/>
            </a:pPr>
            <a:endParaRPr lang="en-US" sz="1200" dirty="0" smtClean="0">
              <a:solidFill>
                <a:schemeClr val="tx1"/>
              </a:solidFill>
            </a:endParaRPr>
          </a:p>
          <a:p>
            <a:pPr lvl="2"/>
            <a:r>
              <a:rPr lang="en-US" sz="1800" dirty="0" smtClean="0">
                <a:solidFill>
                  <a:schemeClr val="tx1"/>
                </a:solidFill>
              </a:rPr>
              <a:t>PLT Ohio is sponsored by ODNR </a:t>
            </a:r>
            <a:r>
              <a:rPr lang="en-US" sz="1800" dirty="0">
                <a:solidFill>
                  <a:schemeClr val="tx1"/>
                </a:solidFill>
              </a:rPr>
              <a:t>Division of </a:t>
            </a:r>
            <a:r>
              <a:rPr lang="en-US" sz="1800" dirty="0" smtClean="0">
                <a:solidFill>
                  <a:schemeClr val="tx1"/>
                </a:solidFill>
              </a:rPr>
              <a:t>Forestry and coordinated by </a:t>
            </a:r>
            <a:r>
              <a:rPr lang="en-US" sz="1800" dirty="0">
                <a:solidFill>
                  <a:schemeClr val="tx1"/>
                </a:solidFill>
              </a:rPr>
              <a:t>Sue </a:t>
            </a:r>
            <a:r>
              <a:rPr lang="en-US" sz="1800" dirty="0" smtClean="0">
                <a:solidFill>
                  <a:schemeClr val="tx1"/>
                </a:solidFill>
              </a:rPr>
              <a:t>Wintering. </a:t>
            </a:r>
          </a:p>
          <a:p>
            <a:pPr lvl="2" indent="0">
              <a:buNone/>
            </a:pPr>
            <a:endParaRPr lang="en-US" sz="1200" dirty="0" smtClean="0">
              <a:solidFill>
                <a:schemeClr val="tx1"/>
              </a:solidFill>
            </a:endParaRPr>
          </a:p>
          <a:p>
            <a:pPr lvl="2"/>
            <a:r>
              <a:rPr lang="en-US" sz="1800" dirty="0" smtClean="0">
                <a:solidFill>
                  <a:schemeClr val="tx1"/>
                </a:solidFill>
                <a:hlinkClick r:id="rId2"/>
              </a:rPr>
              <a:t>https</a:t>
            </a:r>
            <a:r>
              <a:rPr lang="en-US" sz="1800" dirty="0">
                <a:solidFill>
                  <a:schemeClr val="tx1"/>
                </a:solidFill>
                <a:hlinkClick r:id="rId2"/>
              </a:rPr>
              <a:t>://</a:t>
            </a:r>
            <a:r>
              <a:rPr lang="en-US" sz="1800" dirty="0" smtClean="0">
                <a:solidFill>
                  <a:schemeClr val="tx1"/>
                </a:solidFill>
                <a:hlinkClick r:id="rId2"/>
              </a:rPr>
              <a:t>www.plt.org/network/ohio</a:t>
            </a:r>
            <a:r>
              <a:rPr lang="en-US" sz="1800" dirty="0" smtClean="0">
                <a:solidFill>
                  <a:schemeClr val="tx1"/>
                </a:solidFill>
              </a:rPr>
              <a:t> </a:t>
            </a:r>
          </a:p>
          <a:p>
            <a:pPr lvl="2"/>
            <a:r>
              <a:rPr lang="en-US" sz="1800" dirty="0" smtClean="0">
                <a:solidFill>
                  <a:schemeClr val="tx1"/>
                </a:solidFill>
                <a:hlinkClick r:id="rId3"/>
              </a:rPr>
              <a:t>www.plt.org</a:t>
            </a:r>
            <a:r>
              <a:rPr lang="en-US" sz="1800" dirty="0" smtClean="0">
                <a:solidFill>
                  <a:schemeClr val="tx1"/>
                </a:solidFill>
              </a:rPr>
              <a:t> </a:t>
            </a:r>
          </a:p>
          <a:p>
            <a:pPr lvl="3"/>
            <a:endParaRPr lang="en-US" dirty="0" smtClean="0"/>
          </a:p>
          <a:p>
            <a:pPr lvl="4"/>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663" t="25602" r="3663"/>
          <a:stretch/>
        </p:blipFill>
        <p:spPr>
          <a:xfrm>
            <a:off x="-22342" y="1025536"/>
            <a:ext cx="3928533" cy="2365382"/>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297" y="5814345"/>
            <a:ext cx="783887" cy="81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2349" y="5994795"/>
            <a:ext cx="10287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S:\District Projects &amp; Programs\Education\Pictures\workshop picts\PLT\More birds.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01" b="16447"/>
          <a:stretch/>
        </p:blipFill>
        <p:spPr bwMode="auto">
          <a:xfrm>
            <a:off x="0" y="3727605"/>
            <a:ext cx="3883850" cy="28072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5866" y="5765755"/>
            <a:ext cx="1078089" cy="90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2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4000"/>
          </a:schemeClr>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7"/>
          </p:nvPr>
        </p:nvPicPr>
        <p:blipFill>
          <a:blip r:embed="rId3">
            <a:extLst>
              <a:ext uri="{28A0092B-C50C-407E-A947-70E740481C1C}">
                <a14:useLocalDpi xmlns:a14="http://schemas.microsoft.com/office/drawing/2010/main" val="0"/>
              </a:ext>
            </a:extLst>
          </a:blip>
          <a:stretch>
            <a:fillRect/>
          </a:stretch>
        </p:blipFill>
        <p:spPr bwMode="auto">
          <a:xfrm>
            <a:off x="575733" y="1816900"/>
            <a:ext cx="7983494" cy="3759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244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166" t="26522" r="18024"/>
          <a:stretch/>
        </p:blipFill>
        <p:spPr>
          <a:xfrm>
            <a:off x="0" y="857955"/>
            <a:ext cx="3794447" cy="2912534"/>
          </a:xfrm>
        </p:spPr>
      </p:pic>
      <p:sp>
        <p:nvSpPr>
          <p:cNvPr id="3" name="Content Placeholder 2"/>
          <p:cNvSpPr>
            <a:spLocks noGrp="1"/>
          </p:cNvSpPr>
          <p:nvPr>
            <p:ph idx="14"/>
          </p:nvPr>
        </p:nvSpPr>
        <p:spPr>
          <a:xfrm>
            <a:off x="4137592" y="1456267"/>
            <a:ext cx="4701503" cy="4469013"/>
          </a:xfrm>
        </p:spPr>
        <p:txBody>
          <a:bodyPr/>
          <a:lstStyle/>
          <a:p>
            <a:pPr marL="342900" indent="-342900">
              <a:lnSpc>
                <a:spcPct val="100000"/>
              </a:lnSpc>
              <a:buFont typeface="Arial" panose="020B0604020202020204" pitchFamily="34" charset="0"/>
              <a:buChar char="•"/>
            </a:pPr>
            <a:r>
              <a:rPr lang="en-US" sz="1800" dirty="0" smtClean="0">
                <a:solidFill>
                  <a:schemeClr val="tx1"/>
                </a:solidFill>
              </a:rPr>
              <a:t>Project WILD is a supplementary education program emphasizing awareness, appreciation, and understanding of wildlife, natural resources and the environment.</a:t>
            </a:r>
          </a:p>
          <a:p>
            <a:pPr>
              <a:lnSpc>
                <a:spcPct val="100000"/>
              </a:lnSpc>
            </a:pPr>
            <a:endParaRPr lang="en-US" sz="1200" dirty="0" smtClean="0">
              <a:solidFill>
                <a:schemeClr val="tx1"/>
              </a:solidFill>
            </a:endParaRPr>
          </a:p>
          <a:p>
            <a:pPr marL="342900" indent="-342900">
              <a:lnSpc>
                <a:spcPct val="100000"/>
              </a:lnSpc>
              <a:buFont typeface="Arial" panose="020B0604020202020204" pitchFamily="34" charset="0"/>
              <a:buChar char="•"/>
            </a:pPr>
            <a:r>
              <a:rPr lang="en-US" sz="1800" dirty="0" smtClean="0">
                <a:solidFill>
                  <a:schemeClr val="tx1"/>
                </a:solidFill>
              </a:rPr>
              <a:t>Students in </a:t>
            </a:r>
            <a:r>
              <a:rPr lang="en-US" sz="1800" dirty="0" err="1" smtClean="0">
                <a:solidFill>
                  <a:schemeClr val="tx1"/>
                </a:solidFill>
              </a:rPr>
              <a:t>preK</a:t>
            </a:r>
            <a:r>
              <a:rPr lang="en-US" sz="1800" dirty="0" smtClean="0">
                <a:solidFill>
                  <a:schemeClr val="tx1"/>
                </a:solidFill>
              </a:rPr>
              <a:t> – twelfth grade learn these concepts through hands-on, diverse activities.</a:t>
            </a:r>
          </a:p>
          <a:p>
            <a:pPr>
              <a:lnSpc>
                <a:spcPct val="100000"/>
              </a:lnSpc>
            </a:pPr>
            <a:endParaRPr lang="en-US" sz="1200" dirty="0" smtClean="0">
              <a:solidFill>
                <a:schemeClr val="tx1"/>
              </a:solidFill>
            </a:endParaRPr>
          </a:p>
          <a:p>
            <a:pPr marL="342900" indent="-342900">
              <a:lnSpc>
                <a:spcPct val="100000"/>
              </a:lnSpc>
              <a:buFont typeface="Arial" panose="020B0604020202020204" pitchFamily="34" charset="0"/>
              <a:buChar char="•"/>
            </a:pPr>
            <a:r>
              <a:rPr lang="en-US" sz="1800" dirty="0" smtClean="0">
                <a:solidFill>
                  <a:schemeClr val="tx1"/>
                </a:solidFill>
              </a:rPr>
              <a:t>Sponsored in Ohio by ODNR-Division of Wildlife. Coordinated by Jen Dennison.</a:t>
            </a:r>
          </a:p>
          <a:p>
            <a:pPr>
              <a:lnSpc>
                <a:spcPct val="100000"/>
              </a:lnSpc>
            </a:pPr>
            <a:endParaRPr lang="en-US" sz="1200" dirty="0" smtClean="0">
              <a:solidFill>
                <a:schemeClr val="tx1"/>
              </a:solidFill>
            </a:endParaRPr>
          </a:p>
          <a:p>
            <a:pPr marL="342900" indent="-342900">
              <a:lnSpc>
                <a:spcPct val="100000"/>
              </a:lnSpc>
              <a:buFont typeface="Arial" panose="020B0604020202020204" pitchFamily="34" charset="0"/>
              <a:buChar char="•"/>
            </a:pPr>
            <a:r>
              <a:rPr lang="en-US" sz="1800" dirty="0">
                <a:solidFill>
                  <a:schemeClr val="tx1"/>
                </a:solidFill>
                <a:hlinkClick r:id="rId3"/>
              </a:rPr>
              <a:t>http://</a:t>
            </a:r>
            <a:r>
              <a:rPr lang="en-US" sz="1800" dirty="0" smtClean="0">
                <a:solidFill>
                  <a:schemeClr val="tx1"/>
                </a:solidFill>
                <a:hlinkClick r:id="rId3"/>
              </a:rPr>
              <a:t>wildlife.ohiodnr.gov/education-and-outdoor-discovery/conservation-education-project-wild</a:t>
            </a:r>
            <a:r>
              <a:rPr lang="en-US" sz="1800" dirty="0" smtClean="0">
                <a:solidFill>
                  <a:schemeClr val="tx1"/>
                </a:solidFill>
              </a:rPr>
              <a:t> </a:t>
            </a:r>
          </a:p>
          <a:p>
            <a:pPr marL="342900" indent="-342900">
              <a:lnSpc>
                <a:spcPct val="100000"/>
              </a:lnSpc>
              <a:buFont typeface="Arial" panose="020B0604020202020204" pitchFamily="34" charset="0"/>
              <a:buChar char="•"/>
            </a:pPr>
            <a:r>
              <a:rPr lang="en-US" sz="1800" dirty="0" smtClean="0">
                <a:solidFill>
                  <a:schemeClr val="tx1"/>
                </a:solidFill>
                <a:hlinkClick r:id="rId4"/>
              </a:rPr>
              <a:t>www.projectwild.org</a:t>
            </a:r>
            <a:r>
              <a:rPr lang="en-US" sz="1800" dirty="0" smtClean="0">
                <a:solidFill>
                  <a:schemeClr val="tx1"/>
                </a:solidFill>
              </a:rPr>
              <a:t>   </a:t>
            </a:r>
            <a:endParaRPr lang="en-US" sz="1800" dirty="0">
              <a:solidFill>
                <a:schemeClr val="tx1"/>
              </a:solidFill>
            </a:endParaRPr>
          </a:p>
          <a:p>
            <a:pPr marL="342900" indent="-342900">
              <a:lnSpc>
                <a:spcPct val="100000"/>
              </a:lnSpc>
              <a:buFont typeface="Arial" panose="020B0604020202020204" pitchFamily="34" charset="0"/>
              <a:buChar char="•"/>
            </a:pPr>
            <a:endParaRPr lang="en-US" sz="1800" dirty="0" smtClean="0">
              <a:solidFill>
                <a:schemeClr val="tx1"/>
              </a:solidFill>
            </a:endParaRPr>
          </a:p>
          <a:p>
            <a:endParaRPr lang="en-US" sz="1800" dirty="0" smtClean="0">
              <a:solidFill>
                <a:schemeClr val="tx1"/>
              </a:solidFill>
            </a:endParaRPr>
          </a:p>
        </p:txBody>
      </p:sp>
      <p:sp>
        <p:nvSpPr>
          <p:cNvPr id="4" name="Content Placeholder 3"/>
          <p:cNvSpPr>
            <a:spLocks noGrp="1"/>
          </p:cNvSpPr>
          <p:nvPr>
            <p:ph idx="16"/>
          </p:nvPr>
        </p:nvSpPr>
        <p:spPr>
          <a:xfrm>
            <a:off x="4137592" y="1051198"/>
            <a:ext cx="4916787" cy="303469"/>
          </a:xfrm>
        </p:spPr>
        <p:txBody>
          <a:bodyPr/>
          <a:lstStyle/>
          <a:p>
            <a:pPr algn="l"/>
            <a:r>
              <a:rPr lang="en-US" sz="3200" dirty="0" smtClean="0">
                <a:solidFill>
                  <a:srgbClr val="FF0000"/>
                </a:solidFill>
              </a:rPr>
              <a:t>Project WILD</a:t>
            </a:r>
            <a:endParaRPr lang="en-US" sz="2400" dirty="0" smtClean="0">
              <a:solidFill>
                <a:srgbClr val="FF00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1812" y="5925280"/>
            <a:ext cx="1736900" cy="84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602" y="5663444"/>
            <a:ext cx="812799" cy="10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28571" t="8850" r="15368" b="13805"/>
          <a:stretch/>
        </p:blipFill>
        <p:spPr>
          <a:xfrm>
            <a:off x="-1" y="3827184"/>
            <a:ext cx="3794447" cy="2944726"/>
          </a:xfrm>
          <a:prstGeom prst="rect">
            <a:avLst/>
          </a:prstGeom>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0311" y="6169596"/>
            <a:ext cx="1811867" cy="40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9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pic>
        <p:nvPicPr>
          <p:cNvPr id="5" name="Content Placeholder 4"/>
          <p:cNvPicPr>
            <a:picLocks noGrp="1" noChangeAspect="1"/>
          </p:cNvPicPr>
          <p:nvPr>
            <p:ph idx="14"/>
          </p:nvPr>
        </p:nvPicPr>
        <p:blipFill rotWithShape="1">
          <a:blip r:embed="rId2">
            <a:extLst>
              <a:ext uri="{28A0092B-C50C-407E-A947-70E740481C1C}">
                <a14:useLocalDpi xmlns:a14="http://schemas.microsoft.com/office/drawing/2010/main" val="0"/>
              </a:ext>
            </a:extLst>
          </a:blip>
          <a:srcRect l="11651" t="16837" r="4801"/>
          <a:stretch/>
        </p:blipFill>
        <p:spPr>
          <a:xfrm>
            <a:off x="0" y="878780"/>
            <a:ext cx="3883850" cy="2899504"/>
          </a:xfrm>
        </p:spPr>
      </p:pic>
      <p:sp>
        <p:nvSpPr>
          <p:cNvPr id="4" name="Content Placeholder 3"/>
          <p:cNvSpPr>
            <a:spLocks noGrp="1"/>
          </p:cNvSpPr>
          <p:nvPr>
            <p:ph idx="16"/>
          </p:nvPr>
        </p:nvSpPr>
        <p:spPr>
          <a:xfrm>
            <a:off x="4041423" y="1049700"/>
            <a:ext cx="4916788" cy="632178"/>
          </a:xfrm>
        </p:spPr>
        <p:txBody>
          <a:bodyPr/>
          <a:lstStyle/>
          <a:p>
            <a:pPr algn="l"/>
            <a:r>
              <a:rPr lang="en-US" sz="3200" dirty="0" smtClean="0">
                <a:solidFill>
                  <a:srgbClr val="FF0000"/>
                </a:solidFill>
              </a:rPr>
              <a:t>Project WET: </a:t>
            </a:r>
          </a:p>
          <a:p>
            <a:pPr algn="l"/>
            <a:endParaRPr lang="en-US" sz="1400" dirty="0" smtClean="0">
              <a:solidFill>
                <a:srgbClr val="FF0000"/>
              </a:solidFill>
            </a:endParaRPr>
          </a:p>
          <a:p>
            <a:pPr algn="l"/>
            <a:r>
              <a:rPr lang="en-US" sz="2400" dirty="0" smtClean="0">
                <a:solidFill>
                  <a:srgbClr val="FF0000"/>
                </a:solidFill>
              </a:rPr>
              <a:t>Water Education for Teachers</a:t>
            </a:r>
            <a:endParaRPr lang="en-US" sz="2400" dirty="0">
              <a:solidFill>
                <a:srgbClr val="FF0000"/>
              </a:solidFill>
            </a:endParaRPr>
          </a:p>
        </p:txBody>
      </p:sp>
      <p:pic>
        <p:nvPicPr>
          <p:cNvPr id="1026" name="Picture 2" descr="S:\District Projects &amp; Programs\Education\Pictures\workshop picts\WET\WETWOW-OSU Wetlands\IJ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87" t="26260" r="16068"/>
          <a:stretch/>
        </p:blipFill>
        <p:spPr bwMode="auto">
          <a:xfrm>
            <a:off x="0" y="3812019"/>
            <a:ext cx="3883850" cy="30234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65599" y="1828800"/>
            <a:ext cx="4549423" cy="421653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Project WET is an international, interdisciplinary, water education program for formal and non-formal educators of students K-12.</a:t>
            </a:r>
          </a:p>
          <a:p>
            <a:endParaRPr lang="en-US" sz="1200" dirty="0" smtClean="0"/>
          </a:p>
          <a:p>
            <a:pPr marL="285750" indent="-285750">
              <a:buFont typeface="Arial" panose="020B0604020202020204" pitchFamily="34" charset="0"/>
              <a:buChar char="•"/>
            </a:pPr>
            <a:r>
              <a:rPr lang="en-US" dirty="0" smtClean="0"/>
              <a:t>The curriculum is a series of hands-on activities designed to help students move from awareness to changes in lifestyles while building understanding of our water resources.</a:t>
            </a:r>
          </a:p>
          <a:p>
            <a:endParaRPr lang="en-US" sz="1200" dirty="0" smtClean="0"/>
          </a:p>
          <a:p>
            <a:pPr marL="285750" indent="-285750">
              <a:buFont typeface="Arial" panose="020B0604020202020204" pitchFamily="34" charset="0"/>
              <a:buChar char="•"/>
            </a:pPr>
            <a:r>
              <a:rPr lang="en-US" dirty="0" smtClean="0"/>
              <a:t>Project WET in Ohio is coordinated by Dennis Clement at </a:t>
            </a:r>
            <a:r>
              <a:rPr lang="en-US" dirty="0" err="1" smtClean="0"/>
              <a:t>OhioEPA</a:t>
            </a:r>
            <a:r>
              <a:rPr lang="en-US" dirty="0" smtClean="0"/>
              <a:t>/OEE.</a:t>
            </a:r>
          </a:p>
          <a:p>
            <a:endParaRPr lang="en-US" sz="1200" dirty="0" smtClean="0"/>
          </a:p>
          <a:p>
            <a:pPr marL="285750" indent="-285750">
              <a:buFont typeface="Arial" panose="020B0604020202020204" pitchFamily="34" charset="0"/>
              <a:buChar char="•"/>
            </a:pPr>
            <a:r>
              <a:rPr lang="en-US" sz="1700" dirty="0">
                <a:hlinkClick r:id="rId4"/>
              </a:rPr>
              <a:t>http://</a:t>
            </a:r>
            <a:r>
              <a:rPr lang="en-US" sz="1700" dirty="0" smtClean="0">
                <a:hlinkClick r:id="rId4"/>
              </a:rPr>
              <a:t>epa.ohio.gov/oeef/ProjectWET.aspx</a:t>
            </a:r>
            <a:r>
              <a:rPr lang="en-US" sz="1700" dirty="0" smtClean="0"/>
              <a:t> </a:t>
            </a:r>
          </a:p>
          <a:p>
            <a:pPr marL="285750" indent="-285750">
              <a:buFont typeface="Arial" panose="020B0604020202020204" pitchFamily="34" charset="0"/>
              <a:buChar char="•"/>
            </a:pPr>
            <a:r>
              <a:rPr lang="en-US" sz="1700" dirty="0" smtClean="0">
                <a:hlinkClick r:id="rId5"/>
              </a:rPr>
              <a:t>www.projectwet.org</a:t>
            </a:r>
            <a:r>
              <a:rPr lang="en-US" sz="1700" dirty="0" smtClean="0"/>
              <a:t> </a:t>
            </a:r>
            <a:endParaRPr lang="en-US" sz="1700" dirty="0"/>
          </a:p>
        </p:txBody>
      </p:sp>
      <p:pic>
        <p:nvPicPr>
          <p:cNvPr id="1027" name="Picture 3" descr="logo_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2830" y="6057413"/>
            <a:ext cx="1082605" cy="65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7861" y="5999118"/>
            <a:ext cx="1240717" cy="71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89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6"/>
          </p:nvPr>
        </p:nvSpPr>
        <p:spPr>
          <a:xfrm>
            <a:off x="1226925" y="1019084"/>
            <a:ext cx="7111999" cy="636119"/>
          </a:xfrm>
        </p:spPr>
        <p:txBody>
          <a:bodyPr/>
          <a:lstStyle/>
          <a:p>
            <a:pPr lvl="0" algn="l">
              <a:lnSpc>
                <a:spcPct val="100000"/>
              </a:lnSpc>
            </a:pPr>
            <a:r>
              <a:rPr lang="en-US" sz="3200" b="0" dirty="0">
                <a:solidFill>
                  <a:prstClr val="black"/>
                </a:solidFill>
              </a:rPr>
              <a:t>Enhancing Science Through Stories</a:t>
            </a:r>
          </a:p>
          <a:p>
            <a:endParaRPr lang="en-US" dirty="0"/>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301" y="5047592"/>
            <a:ext cx="966402" cy="139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789" y="5140351"/>
            <a:ext cx="951541" cy="132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547" y="5168519"/>
            <a:ext cx="1279836" cy="127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723" y="5112513"/>
            <a:ext cx="1044422" cy="133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021" y="3391819"/>
            <a:ext cx="1011176"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6735" y="3425880"/>
            <a:ext cx="784052" cy="119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6789" y="3377531"/>
            <a:ext cx="844630" cy="12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4762" y="3391819"/>
            <a:ext cx="949222" cy="125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45" y="1858410"/>
            <a:ext cx="14319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2703" y="1858410"/>
            <a:ext cx="1307154" cy="1123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5371" y="1866900"/>
            <a:ext cx="14573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445" y="3391819"/>
            <a:ext cx="105410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5916" y="1858410"/>
            <a:ext cx="94456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58" y="834472"/>
            <a:ext cx="1060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15086" y="834472"/>
            <a:ext cx="121285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0721" y="5236008"/>
            <a:ext cx="891756" cy="113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207" y="1895135"/>
            <a:ext cx="1229554" cy="99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17233" y="3391818"/>
            <a:ext cx="124301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30462" y="1867253"/>
            <a:ext cx="995942" cy="112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6832" y="5236008"/>
            <a:ext cx="940783" cy="113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65200" y="3384673"/>
            <a:ext cx="1138688" cy="125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40787" y="5047592"/>
            <a:ext cx="9207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37282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0" y="2274711"/>
            <a:ext cx="3429000" cy="3352800"/>
            <a:chOff x="762000" y="1295400"/>
            <a:chExt cx="3429000" cy="3352800"/>
          </a:xfrm>
        </p:grpSpPr>
        <p:grpSp>
          <p:nvGrpSpPr>
            <p:cNvPr id="7" name="Group 29"/>
            <p:cNvGrpSpPr>
              <a:grpSpLocks/>
            </p:cNvGrpSpPr>
            <p:nvPr/>
          </p:nvGrpSpPr>
          <p:grpSpPr bwMode="auto">
            <a:xfrm>
              <a:off x="914400" y="1371600"/>
              <a:ext cx="3124200" cy="3200400"/>
              <a:chOff x="432" y="864"/>
              <a:chExt cx="1968" cy="2016"/>
            </a:xfrm>
          </p:grpSpPr>
          <p:pic>
            <p:nvPicPr>
              <p:cNvPr id="10" name="Picture 8" descr="img_small_1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8" y="864"/>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img_small_14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 y="864"/>
                <a:ext cx="89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img_small_11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8" y="1968"/>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img_small_1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2" y="1968"/>
                <a:ext cx="89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a:spLocks noChangeArrowheads="1"/>
            </p:cNvSpPr>
            <p:nvPr/>
          </p:nvSpPr>
          <p:spPr bwMode="auto">
            <a:xfrm>
              <a:off x="762000" y="1295400"/>
              <a:ext cx="3429000" cy="3352800"/>
            </a:xfrm>
            <a:prstGeom prst="rect">
              <a:avLst/>
            </a:prstGeom>
            <a:noFill/>
            <a:ln w="2857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endParaRPr>
            </a:p>
          </p:txBody>
        </p:sp>
        <p:sp>
          <p:nvSpPr>
            <p:cNvPr id="9" name="Text Box 19"/>
            <p:cNvSpPr txBox="1">
              <a:spLocks noChangeArrowheads="1"/>
            </p:cNvSpPr>
            <p:nvPr/>
          </p:nvSpPr>
          <p:spPr bwMode="auto">
            <a:xfrm>
              <a:off x="1143000" y="2743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en-US" altLang="en-US"/>
                <a:t>“Billy B” Brennan</a:t>
              </a:r>
            </a:p>
          </p:txBody>
        </p:sp>
      </p:grpSp>
      <p:grpSp>
        <p:nvGrpSpPr>
          <p:cNvPr id="15" name="Group 14"/>
          <p:cNvGrpSpPr/>
          <p:nvPr/>
        </p:nvGrpSpPr>
        <p:grpSpPr>
          <a:xfrm>
            <a:off x="4876800" y="2283619"/>
            <a:ext cx="3581400" cy="3352800"/>
            <a:chOff x="4876800" y="1295400"/>
            <a:chExt cx="3581400" cy="3352800"/>
          </a:xfrm>
        </p:grpSpPr>
        <p:sp>
          <p:nvSpPr>
            <p:cNvPr id="16" name="Rectangle 15"/>
            <p:cNvSpPr>
              <a:spLocks noChangeArrowheads="1"/>
            </p:cNvSpPr>
            <p:nvPr/>
          </p:nvSpPr>
          <p:spPr bwMode="auto">
            <a:xfrm>
              <a:off x="4876800" y="1295400"/>
              <a:ext cx="3429000" cy="3352800"/>
            </a:xfrm>
            <a:prstGeom prst="rect">
              <a:avLst/>
            </a:prstGeom>
            <a:noFill/>
            <a:ln w="28575">
              <a:solidFill>
                <a:srgbClr val="00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ＭＳ Ｐゴシック" charset="-128"/>
              </a:endParaRPr>
            </a:p>
          </p:txBody>
        </p:sp>
        <p:grpSp>
          <p:nvGrpSpPr>
            <p:cNvPr id="17" name="Group 30"/>
            <p:cNvGrpSpPr>
              <a:grpSpLocks/>
            </p:cNvGrpSpPr>
            <p:nvPr/>
          </p:nvGrpSpPr>
          <p:grpSpPr bwMode="auto">
            <a:xfrm>
              <a:off x="5029200" y="1371600"/>
              <a:ext cx="3429000" cy="3200400"/>
              <a:chOff x="2928" y="864"/>
              <a:chExt cx="2256" cy="2016"/>
            </a:xfrm>
          </p:grpSpPr>
          <p:pic>
            <p:nvPicPr>
              <p:cNvPr id="18" name="Picture 14" descr="images-1.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84" y="864"/>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images-3.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8" y="1968"/>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Untitled-4.jpg"/>
              <p:cNvPicPr>
                <a:picLocks noChangeAspect="1"/>
              </p:cNvPicPr>
              <p:nvPr/>
            </p:nvPicPr>
            <p:blipFill>
              <a:blip r:embed="rId8">
                <a:extLst>
                  <a:ext uri="{28A0092B-C50C-407E-A947-70E740481C1C}">
                    <a14:useLocalDpi xmlns:a14="http://schemas.microsoft.com/office/drawing/2010/main" val="0"/>
                  </a:ext>
                </a:extLst>
              </a:blip>
              <a:srcRect l="14165" r="21246" b="7201"/>
              <a:stretch>
                <a:fillRect/>
              </a:stretch>
            </p:blipFill>
            <p:spPr bwMode="auto">
              <a:xfrm>
                <a:off x="3984" y="1968"/>
                <a:ext cx="912" cy="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8"/>
              <p:cNvSpPr txBox="1">
                <a:spLocks noChangeArrowheads="1"/>
              </p:cNvSpPr>
              <p:nvPr/>
            </p:nvSpPr>
            <p:spPr bwMode="auto">
              <a:xfrm>
                <a:off x="3024" y="1728"/>
                <a:ext cx="21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800" b="0" i="0" u="none" strike="noStrike" kern="0" cap="none" spc="0" normalizeH="0" baseline="0" noProof="0" smtClean="0">
                    <a:ln>
                      <a:noFill/>
                    </a:ln>
                    <a:solidFill>
                      <a:srgbClr val="000000"/>
                    </a:solidFill>
                    <a:effectLst/>
                    <a:uLnTx/>
                    <a:uFillTx/>
                    <a:latin typeface="Arial" charset="0"/>
                    <a:ea typeface="ＭＳ Ｐゴシック" charset="-128"/>
                  </a:rPr>
                  <a:t>Banana Slug String Band</a:t>
                </a:r>
              </a:p>
            </p:txBody>
          </p:sp>
          <p:pic>
            <p:nvPicPr>
              <p:cNvPr id="22" name="Picture 22" descr="Banana Slugs Downstre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864"/>
                <a:ext cx="888"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TextBox 22"/>
          <p:cNvSpPr txBox="1"/>
          <p:nvPr/>
        </p:nvSpPr>
        <p:spPr>
          <a:xfrm>
            <a:off x="762000" y="1309511"/>
            <a:ext cx="184731" cy="369332"/>
          </a:xfrm>
          <a:prstGeom prst="rect">
            <a:avLst/>
          </a:prstGeom>
          <a:noFill/>
        </p:spPr>
        <p:txBody>
          <a:bodyPr wrap="none" rtlCol="0">
            <a:spAutoFit/>
          </a:bodyPr>
          <a:lstStyle/>
          <a:p>
            <a:endParaRPr lang="en-US" dirty="0"/>
          </a:p>
        </p:txBody>
      </p:sp>
      <p:sp>
        <p:nvSpPr>
          <p:cNvPr id="24" name="Title 1"/>
          <p:cNvSpPr txBox="1">
            <a:spLocks/>
          </p:cNvSpPr>
          <p:nvPr/>
        </p:nvSpPr>
        <p:spPr bwMode="auto">
          <a:xfrm>
            <a:off x="527756" y="9559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defTabSz="914400" eaLnBrk="1" hangingPunct="1"/>
            <a:r>
              <a:rPr lang="en-US" altLang="en-US" sz="3200" kern="0" dirty="0" smtClean="0">
                <a:ea typeface="ＭＳ Ｐゴシック" charset="-128"/>
              </a:rPr>
              <a:t>Enhancing Science With Music</a:t>
            </a:r>
            <a:r>
              <a:rPr lang="en-US" altLang="en-US" sz="2800" kern="0" dirty="0" smtClean="0">
                <a:ea typeface="ＭＳ Ｐゴシック" charset="-128"/>
              </a:rPr>
              <a:t> </a:t>
            </a:r>
          </a:p>
        </p:txBody>
      </p:sp>
      <p:pic>
        <p:nvPicPr>
          <p:cNvPr id="25" name="Content Placeholder 3" descr="Verse 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107343"/>
            <a:ext cx="850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Content Placeholder 3" descr="Verse 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96200" y="1107343"/>
            <a:ext cx="9064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383" y="6067425"/>
            <a:ext cx="306705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6091" y="5819245"/>
            <a:ext cx="2579744" cy="89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092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253" b="2115"/>
          <a:stretch/>
        </p:blipFill>
        <p:spPr bwMode="auto">
          <a:xfrm>
            <a:off x="338667" y="857250"/>
            <a:ext cx="8365772" cy="57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25730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p:nvPr>
        </p:nvSpPr>
        <p:spPr>
          <a:xfrm>
            <a:off x="722489" y="932745"/>
            <a:ext cx="7653866" cy="4643438"/>
          </a:xfrm>
          <a:prstGeom prst="rect">
            <a:avLst/>
          </a:prstGeom>
          <a:ln>
            <a:no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For more information contact:</a:t>
            </a:r>
            <a:endParaRPr lang="en-US" sz="1200" dirty="0" smtClean="0"/>
          </a:p>
          <a:p>
            <a:pPr lvl="0" algn="ctr"/>
            <a:r>
              <a:rPr lang="en-US" sz="2800" dirty="0" smtClean="0">
                <a:solidFill>
                  <a:schemeClr val="bg1"/>
                </a:solidFill>
              </a:rPr>
              <a:t>Linda Pettit and Amy Tressler</a:t>
            </a:r>
          </a:p>
          <a:p>
            <a:pPr lvl="0" algn="ctr"/>
            <a:r>
              <a:rPr lang="en-US" sz="2800" dirty="0" smtClean="0">
                <a:solidFill>
                  <a:schemeClr val="bg1"/>
                </a:solidFill>
              </a:rPr>
              <a:t>Environmental Educators</a:t>
            </a:r>
          </a:p>
          <a:p>
            <a:pPr lvl="0" algn="ctr"/>
            <a:r>
              <a:rPr lang="en-US" sz="2800" dirty="0" smtClean="0">
                <a:solidFill>
                  <a:schemeClr val="bg1"/>
                </a:solidFill>
              </a:rPr>
              <a:t>Franklin Soil and Water Conservation District</a:t>
            </a:r>
          </a:p>
          <a:p>
            <a:pPr lvl="0" algn="ctr"/>
            <a:r>
              <a:rPr lang="en-US" sz="2800" dirty="0" smtClean="0">
                <a:solidFill>
                  <a:schemeClr val="bg1"/>
                </a:solidFill>
              </a:rPr>
              <a:t>1404 </a:t>
            </a:r>
            <a:r>
              <a:rPr lang="en-US" sz="2800" dirty="0" err="1" smtClean="0">
                <a:solidFill>
                  <a:schemeClr val="bg1"/>
                </a:solidFill>
              </a:rPr>
              <a:t>Goodale</a:t>
            </a:r>
            <a:r>
              <a:rPr lang="en-US" sz="2800" dirty="0" smtClean="0">
                <a:solidFill>
                  <a:schemeClr val="bg1"/>
                </a:solidFill>
              </a:rPr>
              <a:t> Boulevard, Suite 100</a:t>
            </a:r>
          </a:p>
          <a:p>
            <a:pPr lvl="0" algn="ctr"/>
            <a:r>
              <a:rPr lang="en-US" sz="2800" dirty="0" smtClean="0">
                <a:solidFill>
                  <a:schemeClr val="bg1"/>
                </a:solidFill>
              </a:rPr>
              <a:t>Columbus, OH 43212</a:t>
            </a:r>
          </a:p>
          <a:p>
            <a:pPr lvl="0" algn="ctr"/>
            <a:r>
              <a:rPr lang="en-US" sz="2800" dirty="0" smtClean="0">
                <a:solidFill>
                  <a:schemeClr val="bg1"/>
                </a:solidFill>
              </a:rPr>
              <a:t>www.franklinswcd.org</a:t>
            </a:r>
          </a:p>
          <a:p>
            <a:pPr lvl="0" algn="ctr"/>
            <a:r>
              <a:rPr lang="en-US" sz="2800" dirty="0" smtClean="0">
                <a:solidFill>
                  <a:schemeClr val="bg1"/>
                </a:solidFill>
                <a:hlinkClick r:id="rId2"/>
              </a:rPr>
              <a:t>lpettit@franklinswcd.org</a:t>
            </a:r>
            <a:r>
              <a:rPr lang="en-US" sz="2800" dirty="0" smtClean="0">
                <a:solidFill>
                  <a:schemeClr val="bg1"/>
                </a:solidFill>
              </a:rPr>
              <a:t> </a:t>
            </a:r>
          </a:p>
          <a:p>
            <a:pPr lvl="0" algn="ctr"/>
            <a:r>
              <a:rPr lang="en-US" sz="2800" dirty="0" smtClean="0">
                <a:solidFill>
                  <a:schemeClr val="bg1"/>
                </a:solidFill>
                <a:hlinkClick r:id="rId3"/>
              </a:rPr>
              <a:t>atressler@franklinswcd.org</a:t>
            </a:r>
            <a:r>
              <a:rPr lang="en-US" sz="2800" dirty="0" smtClean="0">
                <a:solidFill>
                  <a:schemeClr val="bg1"/>
                </a:solidFill>
              </a:rPr>
              <a:t>  </a:t>
            </a:r>
          </a:p>
        </p:txBody>
      </p:sp>
      <p:pic>
        <p:nvPicPr>
          <p:cNvPr id="4" name="Picture 3" descr="OSU-FAES-Horiz-RGBHE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7" y="5982670"/>
            <a:ext cx="3071091" cy="618703"/>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955" y="5772503"/>
            <a:ext cx="25971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8309" y="5695189"/>
            <a:ext cx="3312215" cy="1146026"/>
          </a:xfrm>
          <a:prstGeom prst="rect">
            <a:avLst/>
          </a:prstGeom>
        </p:spPr>
      </p:pic>
    </p:spTree>
    <p:extLst>
      <p:ext uri="{BB962C8B-B14F-4D97-AF65-F5344CB8AC3E}">
        <p14:creationId xmlns:p14="http://schemas.microsoft.com/office/powerpoint/2010/main" val="12860980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txBox="1">
            <a:spLocks/>
          </p:cNvSpPr>
          <p:nvPr/>
        </p:nvSpPr>
        <p:spPr>
          <a:xfrm>
            <a:off x="623358" y="974197"/>
            <a:ext cx="7617883" cy="820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latin typeface="Arial"/>
                <a:cs typeface="Arial"/>
              </a:rPr>
              <a:t>Ohio Earth Science Standards: </a:t>
            </a:r>
            <a:endParaRPr lang="en-US" sz="3000" dirty="0">
              <a:latin typeface="Arial"/>
              <a:cs typeface="Arial"/>
            </a:endParaRPr>
          </a:p>
        </p:txBody>
      </p:sp>
      <p:sp>
        <p:nvSpPr>
          <p:cNvPr id="8" name="Title 7"/>
          <p:cNvSpPr txBox="1">
            <a:spLocks/>
          </p:cNvSpPr>
          <p:nvPr/>
        </p:nvSpPr>
        <p:spPr>
          <a:xfrm>
            <a:off x="759752" y="1794934"/>
            <a:ext cx="7323797" cy="3883378"/>
          </a:xfrm>
          <a:prstGeom prst="rect">
            <a:avLst/>
          </a:prstGeom>
        </p:spPr>
        <p:txBody>
          <a:bodyP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nSpc>
                <a:spcPct val="150000"/>
              </a:lnSpc>
            </a:pPr>
            <a:endParaRPr lang="en-US" sz="2600" b="0" dirty="0" smtClean="0">
              <a:solidFill>
                <a:schemeClr val="tx2"/>
              </a:solidFill>
              <a:cs typeface="Arial"/>
            </a:endParaRPr>
          </a:p>
          <a:p>
            <a:pPr marL="457200" indent="-457200">
              <a:lnSpc>
                <a:spcPct val="150000"/>
              </a:lnSpc>
              <a:buFont typeface="Arial"/>
              <a:buChar char="•"/>
            </a:pPr>
            <a:r>
              <a:rPr lang="en-US" sz="2600" b="0" dirty="0" smtClean="0">
                <a:solidFill>
                  <a:schemeClr val="tx2"/>
                </a:solidFill>
                <a:cs typeface="Arial"/>
              </a:rPr>
              <a:t>6</a:t>
            </a:r>
            <a:r>
              <a:rPr lang="en-US" sz="2600" b="0" baseline="30000" dirty="0" smtClean="0">
                <a:solidFill>
                  <a:schemeClr val="tx2"/>
                </a:solidFill>
                <a:cs typeface="Arial"/>
              </a:rPr>
              <a:t>th</a:t>
            </a:r>
            <a:r>
              <a:rPr lang="en-US" sz="2600" b="0" dirty="0" smtClean="0">
                <a:solidFill>
                  <a:schemeClr val="tx2"/>
                </a:solidFill>
                <a:cs typeface="Arial"/>
              </a:rPr>
              <a:t> grade Soil Studies</a:t>
            </a:r>
          </a:p>
          <a:p>
            <a:pPr marL="914400" lvl="1" indent="-457200">
              <a:lnSpc>
                <a:spcPct val="150000"/>
              </a:lnSpc>
              <a:buFont typeface="Arial"/>
              <a:buChar char="•"/>
            </a:pPr>
            <a:r>
              <a:rPr lang="en-US" sz="2000" dirty="0" smtClean="0">
                <a:solidFill>
                  <a:schemeClr val="tx2"/>
                </a:solidFill>
                <a:cs typeface="Arial"/>
              </a:rPr>
              <a:t>Texture, Ingredients and Layers</a:t>
            </a:r>
          </a:p>
          <a:p>
            <a:pPr marL="914400" lvl="1" indent="-457200">
              <a:lnSpc>
                <a:spcPct val="150000"/>
              </a:lnSpc>
              <a:buFont typeface="Arial"/>
              <a:buChar char="•"/>
            </a:pPr>
            <a:endParaRPr lang="en-US" sz="2000" dirty="0" smtClean="0">
              <a:solidFill>
                <a:schemeClr val="tx2"/>
              </a:solidFill>
              <a:cs typeface="Arial"/>
            </a:endParaRPr>
          </a:p>
          <a:p>
            <a:pPr marL="914400" lvl="1" indent="-457200">
              <a:lnSpc>
                <a:spcPct val="150000"/>
              </a:lnSpc>
              <a:buFont typeface="Arial"/>
              <a:buChar char="•"/>
            </a:pPr>
            <a:endParaRPr lang="en-US" sz="2000" dirty="0" smtClean="0">
              <a:solidFill>
                <a:schemeClr val="tx2"/>
              </a:solidFill>
              <a:cs typeface="Arial"/>
            </a:endParaRPr>
          </a:p>
          <a:p>
            <a:pPr marL="457200" indent="-457200">
              <a:lnSpc>
                <a:spcPct val="150000"/>
              </a:lnSpc>
              <a:buFont typeface="Arial"/>
              <a:buChar char="•"/>
            </a:pPr>
            <a:r>
              <a:rPr lang="en-US" sz="2600" b="0" dirty="0" smtClean="0">
                <a:solidFill>
                  <a:schemeClr val="tx2"/>
                </a:solidFill>
                <a:cs typeface="Arial"/>
              </a:rPr>
              <a:t>8</a:t>
            </a:r>
            <a:r>
              <a:rPr lang="en-US" sz="2600" b="0" baseline="30000" dirty="0" smtClean="0">
                <a:solidFill>
                  <a:schemeClr val="tx2"/>
                </a:solidFill>
                <a:cs typeface="Arial"/>
              </a:rPr>
              <a:t>th</a:t>
            </a:r>
            <a:r>
              <a:rPr lang="en-US" sz="2600" b="0" dirty="0" smtClean="0">
                <a:solidFill>
                  <a:schemeClr val="tx2"/>
                </a:solidFill>
                <a:cs typeface="Arial"/>
              </a:rPr>
              <a:t> grade Exploring Erosion</a:t>
            </a:r>
          </a:p>
          <a:p>
            <a:pPr marL="914400" lvl="1" indent="-457200">
              <a:lnSpc>
                <a:spcPct val="150000"/>
              </a:lnSpc>
              <a:buFont typeface="Arial"/>
              <a:buChar char="•"/>
            </a:pPr>
            <a:r>
              <a:rPr lang="en-US" sz="2000" dirty="0" smtClean="0">
                <a:solidFill>
                  <a:schemeClr val="tx2"/>
                </a:solidFill>
                <a:cs typeface="Arial"/>
              </a:rPr>
              <a:t>Movement of soil by wind, water or ice</a:t>
            </a:r>
            <a:endParaRPr lang="en-US" sz="2000" b="0" dirty="0">
              <a:solidFill>
                <a:schemeClr val="tx2"/>
              </a:solidFill>
              <a:cs typeface="Arial"/>
            </a:endParaRPr>
          </a:p>
          <a:p>
            <a:pPr marL="914400" lvl="1" indent="-457200">
              <a:lnSpc>
                <a:spcPct val="150000"/>
              </a:lnSpc>
              <a:buFont typeface="Arial"/>
              <a:buChar char="•"/>
            </a:pPr>
            <a:endParaRPr lang="en-US" sz="1600" b="0" dirty="0">
              <a:solidFill>
                <a:schemeClr val="tx2"/>
              </a:solidFill>
              <a:cs typeface="Arial"/>
            </a:endParaRPr>
          </a:p>
        </p:txBody>
      </p:sp>
      <p:pic>
        <p:nvPicPr>
          <p:cNvPr id="5" name="Picture 4" descr="OSU-FAES-Horiz-RGBH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5982670"/>
            <a:ext cx="3071091" cy="61870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267" y="5807838"/>
            <a:ext cx="2798746" cy="968366"/>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245" y="1660068"/>
            <a:ext cx="7735305" cy="102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55" y="3622230"/>
            <a:ext cx="7744884" cy="103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156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7"/>
          </p:nvPr>
        </p:nvSpPr>
        <p:spPr/>
        <p:txBody>
          <a:bodyPr/>
          <a:lstStyle/>
          <a:p>
            <a:endParaRPr lang="en-US"/>
          </a:p>
        </p:txBody>
      </p:sp>
      <p:pic>
        <p:nvPicPr>
          <p:cNvPr id="4" name="Picture 2" descr="scan001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9"/>
          <a:stretch/>
        </p:blipFill>
        <p:spPr bwMode="auto">
          <a:xfrm>
            <a:off x="3776788" y="1008715"/>
            <a:ext cx="4496428" cy="56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4" y="4768003"/>
            <a:ext cx="270668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06" y="1024237"/>
            <a:ext cx="3273425"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194" y="2036631"/>
            <a:ext cx="2034648" cy="212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17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9556" y="2038033"/>
            <a:ext cx="3747910" cy="3725333"/>
            <a:chOff x="3538538" y="4421319"/>
            <a:chExt cx="1974196" cy="2200275"/>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554"/>
            <a:stretch/>
          </p:blipFill>
          <p:spPr bwMode="auto">
            <a:xfrm>
              <a:off x="3538538" y="4421319"/>
              <a:ext cx="1910789"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709" y="4564900"/>
              <a:ext cx="17240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2633775" y="916411"/>
            <a:ext cx="4442242" cy="646331"/>
          </a:xfrm>
          <a:prstGeom prst="rect">
            <a:avLst/>
          </a:prstGeom>
          <a:noFill/>
        </p:spPr>
        <p:txBody>
          <a:bodyPr wrap="none" rtlCol="0">
            <a:spAutoFit/>
          </a:bodyPr>
          <a:lstStyle/>
          <a:p>
            <a:r>
              <a:rPr lang="en-US" sz="3600" dirty="0" smtClean="0">
                <a:latin typeface="+mj-lt"/>
              </a:rPr>
              <a:t>How is Soil Formed?</a:t>
            </a:r>
            <a:endParaRPr lang="en-US" sz="3600" dirty="0">
              <a:latin typeface="+mj-lt"/>
            </a:endParaRP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728" y="3469976"/>
            <a:ext cx="2098579" cy="232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Users\lpettit\AppData\Local\Microsoft\Windows\INetCache\IE\W1W8N4NV\Autumn_leaves,_Dixon_Park,_Belfast_(2)_-_geograph.org.uk_-_100717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6728" y="1738489"/>
            <a:ext cx="2098579"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011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6"/>
          </p:nvPr>
        </p:nvSpPr>
        <p:spPr>
          <a:xfrm>
            <a:off x="993422" y="1071265"/>
            <a:ext cx="7547100" cy="636119"/>
          </a:xfrm>
        </p:spPr>
        <p:txBody>
          <a:bodyPr/>
          <a:lstStyle/>
          <a:p>
            <a:endParaRPr lang="en-US" sz="3200" dirty="0" smtClean="0"/>
          </a:p>
          <a:p>
            <a:pPr algn="ctr"/>
            <a:r>
              <a:rPr lang="en-US" sz="3200" dirty="0" smtClean="0">
                <a:solidFill>
                  <a:schemeClr val="tx1"/>
                </a:solidFill>
              </a:rPr>
              <a:t>Are all Soils the Same?</a:t>
            </a:r>
            <a:endParaRPr lang="en-US" sz="3200" dirty="0">
              <a:solidFill>
                <a:schemeClr val="tx1"/>
              </a:solidFill>
            </a:endParaRPr>
          </a:p>
        </p:txBody>
      </p:sp>
      <p:pic>
        <p:nvPicPr>
          <p:cNvPr id="2050" name="Picture 2"/>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883297" y="1830388"/>
            <a:ext cx="746172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97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972432"/>
            <a:ext cx="7050328" cy="646331"/>
          </a:xfrm>
          <a:prstGeom prst="rect">
            <a:avLst/>
          </a:prstGeom>
          <a:noFill/>
        </p:spPr>
        <p:txBody>
          <a:bodyPr wrap="none" rtlCol="0">
            <a:spAutoFit/>
          </a:bodyPr>
          <a:lstStyle/>
          <a:p>
            <a:r>
              <a:rPr lang="en-US" sz="3600" dirty="0" smtClean="0"/>
              <a:t>Introducing Sand, Silt and Clay</a:t>
            </a:r>
            <a:endParaRPr lang="en-US" sz="3600" dirty="0"/>
          </a:p>
        </p:txBody>
      </p:sp>
      <p:pic>
        <p:nvPicPr>
          <p:cNvPr id="6" name="Picture 2" descr="S:\District Projects &amp; Programs\Education\Pictures\programs\soils\acting like silt.JPG"/>
          <p:cNvPicPr>
            <a:picLocks noChangeAspect="1" noChangeArrowheads="1"/>
          </p:cNvPicPr>
          <p:nvPr/>
        </p:nvPicPr>
        <p:blipFill rotWithShape="1">
          <a:blip r:embed="rId3">
            <a:extLst>
              <a:ext uri="{28A0092B-C50C-407E-A947-70E740481C1C}">
                <a14:useLocalDpi xmlns:a14="http://schemas.microsoft.com/office/drawing/2010/main" val="0"/>
              </a:ext>
            </a:extLst>
          </a:blip>
          <a:srcRect t="9514"/>
          <a:stretch/>
        </p:blipFill>
        <p:spPr bwMode="auto">
          <a:xfrm>
            <a:off x="1037685" y="1618762"/>
            <a:ext cx="3944443" cy="2676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District Projects &amp; Programs\Education\Pictures\programs\soils\acting like sand.JPG"/>
          <p:cNvPicPr>
            <a:picLocks noChangeAspect="1" noChangeArrowheads="1"/>
          </p:cNvPicPr>
          <p:nvPr/>
        </p:nvPicPr>
        <p:blipFill rotWithShape="1">
          <a:blip r:embed="rId4">
            <a:extLst>
              <a:ext uri="{28A0092B-C50C-407E-A947-70E740481C1C}">
                <a14:useLocalDpi xmlns:a14="http://schemas.microsoft.com/office/drawing/2010/main" val="0"/>
              </a:ext>
            </a:extLst>
          </a:blip>
          <a:srcRect t="29896"/>
          <a:stretch/>
        </p:blipFill>
        <p:spPr bwMode="auto">
          <a:xfrm>
            <a:off x="3470022" y="4131734"/>
            <a:ext cx="4824052" cy="25363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14400" y="4313343"/>
            <a:ext cx="2358326" cy="2246769"/>
          </a:xfrm>
          <a:prstGeom prst="rect">
            <a:avLst/>
          </a:prstGeom>
          <a:noFill/>
        </p:spPr>
        <p:txBody>
          <a:bodyPr wrap="square" rtlCol="0">
            <a:spAutoFit/>
          </a:bodyPr>
          <a:lstStyle/>
          <a:p>
            <a:pPr defTabSz="914400"/>
            <a:r>
              <a:rPr lang="en-US" sz="2800" dirty="0" smtClean="0">
                <a:solidFill>
                  <a:prstClr val="black"/>
                </a:solidFill>
                <a:latin typeface="Times New Roman" panose="02020603050405020304" pitchFamily="18" charset="0"/>
                <a:cs typeface="Times New Roman" panose="02020603050405020304" pitchFamily="18" charset="0"/>
              </a:rPr>
              <a:t>Demonstrating water movement through sand, silt and clay</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399" y="1640856"/>
            <a:ext cx="2159396" cy="231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02302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3"/>
          </p:nvPr>
        </p:nvPicPr>
        <p:blipFill rotWithShape="1">
          <a:blip r:embed="rId3">
            <a:extLst>
              <a:ext uri="{28A0092B-C50C-407E-A947-70E740481C1C}">
                <a14:useLocalDpi xmlns:a14="http://schemas.microsoft.com/office/drawing/2010/main" val="0"/>
              </a:ext>
            </a:extLst>
          </a:blip>
          <a:srcRect b="2260"/>
          <a:stretch/>
        </p:blipFill>
        <p:spPr bwMode="auto">
          <a:xfrm>
            <a:off x="1757986" y="1830388"/>
            <a:ext cx="4515722" cy="442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957263"/>
            <a:ext cx="88217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1066" y="1728788"/>
            <a:ext cx="1343378"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34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6"/>
          </p:nvPr>
        </p:nvSpPr>
        <p:spPr>
          <a:xfrm>
            <a:off x="1310000" y="949847"/>
            <a:ext cx="6649151" cy="636119"/>
          </a:xfrm>
        </p:spPr>
        <p:txBody>
          <a:bodyPr/>
          <a:lstStyle/>
          <a:p>
            <a:pPr algn="ctr"/>
            <a:endParaRPr lang="en-US" sz="3600" dirty="0" smtClean="0">
              <a:solidFill>
                <a:schemeClr val="tx1"/>
              </a:solidFill>
              <a:latin typeface="+mj-lt"/>
            </a:endParaRPr>
          </a:p>
          <a:p>
            <a:pPr algn="ctr"/>
            <a:r>
              <a:rPr lang="en-US" sz="3600" dirty="0" smtClean="0">
                <a:solidFill>
                  <a:schemeClr val="tx1"/>
                </a:solidFill>
                <a:latin typeface="+mj-lt"/>
              </a:rPr>
              <a:t>Interactive Soil Activities</a:t>
            </a:r>
            <a:endParaRPr lang="en-US" sz="3600" dirty="0">
              <a:solidFill>
                <a:schemeClr val="tx1"/>
              </a:solidFill>
              <a:latin typeface="+mj-lt"/>
            </a:endParaRPr>
          </a:p>
        </p:txBody>
      </p:sp>
      <p:pic>
        <p:nvPicPr>
          <p:cNvPr id="3074" name="Picture 2"/>
          <p:cNvPicPr>
            <a:picLocks noGrp="1" noChangeAspect="1" noChangeArrowheads="1"/>
          </p:cNvPicPr>
          <p:nvPr>
            <p:ph idx="14"/>
          </p:nvPr>
        </p:nvPicPr>
        <p:blipFill>
          <a:blip r:embed="rId2">
            <a:extLst>
              <a:ext uri="{28A0092B-C50C-407E-A947-70E740481C1C}">
                <a14:useLocalDpi xmlns:a14="http://schemas.microsoft.com/office/drawing/2010/main" val="0"/>
              </a:ext>
            </a:extLst>
          </a:blip>
          <a:srcRect/>
          <a:stretch>
            <a:fillRect/>
          </a:stretch>
        </p:blipFill>
        <p:spPr bwMode="auto">
          <a:xfrm>
            <a:off x="1510070" y="1583205"/>
            <a:ext cx="5955497"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867" y="6238712"/>
            <a:ext cx="7891904" cy="369332"/>
          </a:xfrm>
          <a:prstGeom prst="rect">
            <a:avLst/>
          </a:prstGeom>
          <a:noFill/>
        </p:spPr>
        <p:txBody>
          <a:bodyPr wrap="none" rtlCol="0">
            <a:spAutoFit/>
          </a:bodyPr>
          <a:lstStyle/>
          <a:p>
            <a:r>
              <a:rPr lang="en-US" dirty="0" smtClean="0"/>
              <a:t>Felt provides an adaptive setting to explore what lives in and makes up soil.</a:t>
            </a:r>
            <a:endParaRPr lang="en-US" dirty="0"/>
          </a:p>
        </p:txBody>
      </p:sp>
    </p:spTree>
    <p:extLst>
      <p:ext uri="{BB962C8B-B14F-4D97-AF65-F5344CB8AC3E}">
        <p14:creationId xmlns:p14="http://schemas.microsoft.com/office/powerpoint/2010/main" val="2811774439"/>
      </p:ext>
    </p:extLst>
  </p:cSld>
  <p:clrMapOvr>
    <a:masterClrMapping/>
  </p:clrMapOvr>
  <p:transition spd="slow">
    <p:fade/>
  </p:transition>
</p:sld>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3131</TotalTime>
  <Words>1357</Words>
  <Application>Microsoft Office PowerPoint</Application>
  <PresentationFormat>On-screen Show (4:3)</PresentationFormat>
  <Paragraphs>159</Paragraphs>
  <Slides>25</Slides>
  <Notes>9</Notes>
  <HiddenSlides>0</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2_Title Slide</vt:lpstr>
      <vt:lpstr>3_Title Slide</vt:lpstr>
      <vt:lpstr>4_Title Slide</vt:lpstr>
      <vt:lpstr>5_Title Slide</vt:lpstr>
      <vt:lpstr>6_Title Slide</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Jacquie Aberegg</dc:creator>
  <cp:lastModifiedBy>Linda Pettit</cp:lastModifiedBy>
  <cp:revision>166</cp:revision>
  <cp:lastPrinted>2019-01-23T18:01:08Z</cp:lastPrinted>
  <dcterms:created xsi:type="dcterms:W3CDTF">2013-05-24T18:55:25Z</dcterms:created>
  <dcterms:modified xsi:type="dcterms:W3CDTF">2020-03-25T13:05:43Z</dcterms:modified>
</cp:coreProperties>
</file>